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7"/>
  </p:notesMasterIdLst>
  <p:handoutMasterIdLst>
    <p:handoutMasterId r:id="rId18"/>
  </p:handoutMasterIdLst>
  <p:sldIdLst>
    <p:sldId id="256" r:id="rId3"/>
    <p:sldId id="283" r:id="rId4"/>
    <p:sldId id="333" r:id="rId5"/>
    <p:sldId id="282" r:id="rId6"/>
    <p:sldId id="343" r:id="rId7"/>
    <p:sldId id="335" r:id="rId8"/>
    <p:sldId id="344" r:id="rId9"/>
    <p:sldId id="345" r:id="rId10"/>
    <p:sldId id="342" r:id="rId11"/>
    <p:sldId id="332" r:id="rId12"/>
    <p:sldId id="346" r:id="rId13"/>
    <p:sldId id="347" r:id="rId14"/>
    <p:sldId id="321" r:id="rId15"/>
    <p:sldId id="286" r:id="rId1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0826" autoAdjust="0"/>
  </p:normalViewPr>
  <p:slideViewPr>
    <p:cSldViewPr snapToGrid="0" snapToObjects="1">
      <p:cViewPr varScale="1">
        <p:scale>
          <a:sx n="105" d="100"/>
          <a:sy n="105" d="100"/>
        </p:scale>
        <p:origin x="1424"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2020/9/18</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uanlan.zhihu.com/p/8205440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200" kern="0" dirty="0">
                <a:solidFill>
                  <a:srgbClr val="595959"/>
                </a:solidFill>
                <a:cs typeface="Arial"/>
              </a:rPr>
              <a:t>使用</a:t>
            </a:r>
            <a:r>
              <a:rPr lang="en-US" altLang="zh-TW" sz="1200" kern="0" dirty="0">
                <a:solidFill>
                  <a:srgbClr val="595959"/>
                </a:solidFill>
                <a:cs typeface="Arial"/>
              </a:rPr>
              <a:t> </a:t>
            </a:r>
            <a:r>
              <a:rPr lang="en-US" altLang="zh-TW" sz="1200" kern="0" dirty="0" err="1">
                <a:solidFill>
                  <a:srgbClr val="595959"/>
                </a:solidFill>
                <a:cs typeface="Arial"/>
              </a:rPr>
              <a:t>sklearn</a:t>
            </a:r>
            <a:r>
              <a:rPr lang="en-US" altLang="zh-TW" sz="1200" kern="0" dirty="0">
                <a:solidFill>
                  <a:srgbClr val="595959"/>
                </a:solidFill>
                <a:cs typeface="Arial"/>
              </a:rPr>
              <a:t> </a:t>
            </a:r>
            <a:r>
              <a:rPr lang="zh-TW" altLang="en-US" sz="1200" kern="0" dirty="0">
                <a:solidFill>
                  <a:srgbClr val="595959"/>
                </a:solidFill>
                <a:cs typeface="Arial"/>
              </a:rPr>
              <a:t>的 </a:t>
            </a:r>
            <a:r>
              <a:rPr lang="en-US" sz="1200" kern="0" dirty="0" err="1">
                <a:solidFill>
                  <a:srgbClr val="595959"/>
                </a:solidFill>
                <a:cs typeface="Arial"/>
              </a:rPr>
              <a:t>DecisionTreeRegressor</a:t>
            </a:r>
            <a:r>
              <a:rPr lang="en-US" sz="1200" kern="0" dirty="0">
                <a:solidFill>
                  <a:srgbClr val="595959"/>
                </a:solidFill>
                <a:cs typeface="Arial"/>
              </a:rPr>
              <a:t> </a:t>
            </a:r>
            <a:r>
              <a:rPr lang="zh-TW" altLang="en-US" sz="1200" kern="0" dirty="0">
                <a:solidFill>
                  <a:srgbClr val="595959"/>
                </a:solidFill>
                <a:cs typeface="Arial"/>
              </a:rPr>
              <a:t> 進行回歸預測</a:t>
            </a:r>
            <a:endParaRPr lang="en-US" altLang="zh-TW" sz="1200" kern="0" dirty="0">
              <a:solidFill>
                <a:srgbClr val="595959"/>
              </a:solidFill>
              <a:cs typeface="Arial"/>
            </a:endParaRPr>
          </a:p>
          <a:p>
            <a:pPr marL="285750" indent="-285750">
              <a:lnSpc>
                <a:spcPct val="150000"/>
              </a:lnSpc>
              <a:buFont typeface="Arial" panose="020B0604020202020204" pitchFamily="34" charset="0"/>
              <a:buChar char="•"/>
            </a:pPr>
            <a:r>
              <a:rPr lang="zh-TW" altLang="en-US" sz="1200" kern="0" dirty="0">
                <a:solidFill>
                  <a:srgbClr val="595959"/>
                </a:solidFill>
                <a:cs typeface="Arial"/>
              </a:rPr>
              <a:t>觀察不同的樹深對預測結果是否提升 </a:t>
            </a:r>
            <a:endParaRPr lang="en-US" altLang="zh-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決策樹與其他模型不同</a:t>
            </a:r>
            <a:r>
              <a:rPr lang="en-US" altLang="zh-TW" dirty="0"/>
              <a:t>, </a:t>
            </a:r>
            <a:r>
              <a:rPr lang="zh-TW" altLang="en-US" dirty="0"/>
              <a:t>內部構造可以顯示並解釋</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155005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決策樹回歸方法與分類有點類似差別僅在於評估分枝好壞的方式不同。當數據集的輸出爲連續性數值時，該樹算法就是一個迴歸樹。透過樹的展開，並用葉節點的均值作爲預測值。</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從根節點開始，對樣本的某一特徵進行測試。經過評估後，將樣本分配到其子結點。此時每一個子節點對應著該特徵的一個值。依照這樣方式進行，直至到達葉結點。此時誤差</a:t>
            </a:r>
            <a:r>
              <a:rPr lang="en-US" altLang="zh-TW" sz="1200" b="0" i="0" kern="1200" dirty="0">
                <a:solidFill>
                  <a:schemeClr val="tx1"/>
                </a:solidFill>
                <a:effectLst/>
                <a:latin typeface="+mn-lt"/>
                <a:ea typeface="+mn-ea"/>
                <a:cs typeface="+mn-cs"/>
              </a:rPr>
              <a:t>(loss)</a:t>
            </a:r>
            <a:r>
              <a:rPr lang="zh-TW" altLang="en-US" sz="1200" b="0" i="0" kern="1200" dirty="0">
                <a:solidFill>
                  <a:schemeClr val="tx1"/>
                </a:solidFill>
                <a:effectLst/>
                <a:latin typeface="+mn-lt"/>
                <a:ea typeface="+mn-ea"/>
                <a:cs typeface="+mn-cs"/>
              </a:rPr>
              <a:t>為</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回歸樹的過程很多間看這篇文章 </a:t>
            </a:r>
            <a:r>
              <a:rPr lang="en-US" dirty="0">
                <a:hlinkClick r:id="rId3"/>
              </a:rPr>
              <a:t>https://zhuanlan.zhihu.com/p/82054400</a:t>
            </a:r>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從上面的測試可以看出隨著決策樹深度的增加</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決策樹的擬合能力不斷上升。決策樹已經不僅僅擬合了我們的線性函式</a:t>
            </a:r>
            <a:r>
              <a:rPr lang="en-US" altLang="zh-TW" sz="1200" b="0" i="0" kern="1200" dirty="0">
                <a:solidFill>
                  <a:schemeClr val="tx1"/>
                </a:solidFill>
                <a:effectLst/>
                <a:latin typeface="+mn-lt"/>
                <a:ea typeface="+mn-ea"/>
                <a:cs typeface="+mn-cs"/>
              </a:rPr>
              <a:t>3x+15,</a:t>
            </a:r>
            <a:r>
              <a:rPr lang="zh-TW" altLang="en-US" sz="1200" b="0" i="0" kern="1200" dirty="0">
                <a:solidFill>
                  <a:schemeClr val="tx1"/>
                </a:solidFill>
                <a:effectLst/>
                <a:latin typeface="+mn-lt"/>
                <a:ea typeface="+mn-ea"/>
                <a:cs typeface="+mn-cs"/>
              </a:rPr>
              <a:t>同時也擬合了我們添加的噪音</a:t>
            </a:r>
            <a:r>
              <a:rPr lang="en-US" altLang="zh-TW" sz="1200" b="0" i="0" kern="1200" dirty="0">
                <a:solidFill>
                  <a:schemeClr val="tx1"/>
                </a:solidFill>
                <a:effectLst/>
                <a:latin typeface="+mn-lt"/>
                <a:ea typeface="+mn-ea"/>
                <a:cs typeface="+mn-cs"/>
              </a:rPr>
              <a:t>(noise)</a:t>
            </a:r>
            <a:r>
              <a:rPr lang="zh-TW" altLang="en-US" sz="1200" b="0" i="0" kern="1200" dirty="0">
                <a:solidFill>
                  <a:schemeClr val="tx1"/>
                </a:solidFill>
                <a:effectLst/>
                <a:latin typeface="+mn-lt"/>
                <a:ea typeface="+mn-ea"/>
                <a:cs typeface="+mn-cs"/>
              </a:rPr>
              <a:t>。</a:t>
            </a:r>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4292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DecisionTreeRegressor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可以使用</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mse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或者</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mae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前者是均方差，後者是和均值之差的絕對值之和。</a:t>
            </a: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在每一個節點上都是採用二分法，也就是每一個決策節點只分枝出兩個子節點。</a:t>
            </a:r>
            <a:endParaRPr lang="en-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924176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決策樹透過所有特徵與對應的值將資料切分</a:t>
            </a:r>
            <a:r>
              <a:rPr lang="zh-TW" altLang="en-US" sz="1200" kern="0" dirty="0">
                <a:solidFill>
                  <a:srgbClr val="595959"/>
                </a:solidFill>
                <a:effectLst/>
                <a:cs typeface="Arial"/>
              </a:rPr>
              <a:t>，來找出最適合的分枝並繼續往下拓展。</a:t>
            </a:r>
            <a:endParaRPr lang="en-US" altLang="zh-TW" dirty="0">
              <a:effectLst/>
            </a:endParaRPr>
          </a:p>
          <a:p>
            <a:endParaRPr lang="en-US" altLang="zh-TW" dirty="0">
              <a:effectLst/>
            </a:endParaRPr>
          </a:p>
          <a:p>
            <a:r>
              <a:rPr lang="zh-TW" altLang="en-US" dirty="0">
                <a:effectLst/>
              </a:rPr>
              <a:t>若決策樹深度越深，則決策規則越複雜，模型也會越接近數據，但若數據中含有雜訊，太深的樹就有可能產生過擬合的情形。 </a:t>
            </a:r>
            <a:endParaRPr lang="en-US" altLang="zh-TW" dirty="0">
              <a:effectLst/>
            </a:endParaRPr>
          </a:p>
          <a:p>
            <a:endParaRPr lang="en-US" altLang="zh-TW" dirty="0">
              <a:effectLst/>
            </a:endParaRPr>
          </a:p>
          <a:p>
            <a:r>
              <a:rPr lang="zh-TW" altLang="en-US" sz="1200" b="1" i="0" kern="1200" dirty="0">
                <a:solidFill>
                  <a:schemeClr val="tx1"/>
                </a:solidFill>
                <a:effectLst/>
                <a:latin typeface="+mn-lt"/>
                <a:ea typeface="+mn-ea"/>
                <a:cs typeface="+mn-cs"/>
              </a:rPr>
              <a:t>單一的回歸樹肯定是不夠用的。可以利用集成學習中的</a:t>
            </a:r>
            <a:r>
              <a:rPr lang="en-US" sz="1200" b="1" i="0" kern="1200" dirty="0">
                <a:solidFill>
                  <a:schemeClr val="tx1"/>
                </a:solidFill>
                <a:effectLst/>
                <a:latin typeface="+mn-lt"/>
                <a:ea typeface="+mn-ea"/>
                <a:cs typeface="+mn-cs"/>
              </a:rPr>
              <a:t>boosting</a:t>
            </a:r>
            <a:r>
              <a:rPr lang="zh-TW" altLang="en-US" sz="1200" b="1" i="0" kern="1200" dirty="0">
                <a:solidFill>
                  <a:schemeClr val="tx1"/>
                </a:solidFill>
                <a:effectLst/>
                <a:latin typeface="+mn-lt"/>
                <a:ea typeface="+mn-ea"/>
                <a:cs typeface="+mn-cs"/>
              </a:rPr>
              <a:t>框架，對回歸樹進行改良升級。</a:t>
            </a:r>
            <a:endParaRPr lang="en-US" altLang="zh-TW" dirty="0">
              <a:effectLst/>
            </a:endParaRPr>
          </a:p>
          <a:p>
            <a:endParaRPr lang="en-US" altLang="zh-TW" dirty="0">
              <a:effectLst/>
            </a:endParaRPr>
          </a:p>
          <a:p>
            <a:r>
              <a:rPr lang="zh-TW" altLang="en-US" sz="1200" b="0" i="1" kern="1200" dirty="0">
                <a:solidFill>
                  <a:schemeClr val="tx1"/>
                </a:solidFill>
                <a:effectLst/>
                <a:latin typeface="+mn-lt"/>
                <a:ea typeface="+mn-ea"/>
                <a:cs typeface="+mn-cs"/>
              </a:rPr>
              <a:t>分枝時窮舉每一個特徵的每一個閾值，來尋找最優切分特徵</a:t>
            </a:r>
            <a:r>
              <a:rPr lang="en-US" sz="1200" b="0" i="1" kern="1200" dirty="0">
                <a:solidFill>
                  <a:schemeClr val="tx1"/>
                </a:solidFill>
                <a:effectLst/>
                <a:latin typeface="+mn-lt"/>
                <a:ea typeface="+mn-ea"/>
                <a:cs typeface="+mn-cs"/>
              </a:rPr>
              <a:t>j</a:t>
            </a:r>
            <a:r>
              <a:rPr lang="zh-TW" altLang="en-US" sz="1200" b="0" i="1" kern="1200" dirty="0">
                <a:solidFill>
                  <a:schemeClr val="tx1"/>
                </a:solidFill>
                <a:effectLst/>
                <a:latin typeface="+mn-lt"/>
                <a:ea typeface="+mn-ea"/>
                <a:cs typeface="+mn-cs"/>
              </a:rPr>
              <a:t>和最優切分點</a:t>
            </a:r>
            <a:r>
              <a:rPr lang="en-US" sz="1200" b="0" i="1" kern="1200" dirty="0">
                <a:solidFill>
                  <a:schemeClr val="tx1"/>
                </a:solidFill>
                <a:effectLst/>
                <a:latin typeface="+mn-lt"/>
                <a:ea typeface="+mn-ea"/>
                <a:cs typeface="+mn-cs"/>
              </a:rPr>
              <a:t>s，</a:t>
            </a:r>
            <a:r>
              <a:rPr lang="zh-TW" altLang="en-US" sz="1200" b="0" i="1" kern="1200" dirty="0">
                <a:solidFill>
                  <a:schemeClr val="tx1"/>
                </a:solidFill>
                <a:effectLst/>
                <a:latin typeface="+mn-lt"/>
                <a:ea typeface="+mn-ea"/>
                <a:cs typeface="+mn-cs"/>
              </a:rPr>
              <a:t>衡量的方法是平方誤差最小化。</a:t>
            </a:r>
            <a:endParaRPr lang="en-US" altLang="zh-TW" b="0" i="1" dirty="0">
              <a:effectLst/>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224422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2566553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www2.graphviz.org/"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hyperlink" Target="https://www.twblogs.net/a/5b7c0be02b71770a43d90ad8" TargetMode="External"/><Relationship Id="rId2" Type="http://schemas.openxmlformats.org/officeDocument/2006/relationships/hyperlink" Target="https://medium.com/ai%E5%8F%8D%E6%96%97%E5%9F%8E/learning-model-decision-tree-2-%E5%9B%9E%E6%AD%B8%E6%A8%B9-566a7ed9417e" TargetMode="External"/><Relationship Id="rId1" Type="http://schemas.openxmlformats.org/officeDocument/2006/relationships/slideLayout" Target="../slideLayouts/slideLayout6.xml"/><Relationship Id="rId5" Type="http://schemas.openxmlformats.org/officeDocument/2006/relationships/hyperlink" Target="https://www.itread01.com/content/1546975998.html" TargetMode="External"/><Relationship Id="rId4" Type="http://schemas.openxmlformats.org/officeDocument/2006/relationships/hyperlink" Target="https://zhuanlan.zhihu.com/p/8205440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16</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迴歸器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a:latin typeface="inherit"/>
              </a:rPr>
              <a:t>Decision</a:t>
            </a:r>
            <a:r>
              <a:rPr lang="zh-TW" altLang="en-US" dirty="0">
                <a:latin typeface="inherit"/>
              </a:rPr>
              <a:t> </a:t>
            </a:r>
            <a:r>
              <a:rPr lang="en-US" altLang="zh-TW" dirty="0">
                <a:latin typeface="inherit"/>
              </a:rPr>
              <a:t>Tree</a:t>
            </a:r>
            <a:r>
              <a:rPr lang="zh-TW" altLang="en-US" dirty="0">
                <a:latin typeface="inherit"/>
              </a:rPr>
              <a:t> </a:t>
            </a:r>
            <a:r>
              <a:rPr lang="en-US" altLang="zh-TW" dirty="0">
                <a:latin typeface="inherit"/>
              </a:rPr>
              <a:t>Regressor </a:t>
            </a:r>
            <a:r>
              <a:rPr lang="zh-TW" altLang="en-US">
                <a:latin typeface="inherit"/>
              </a:rPr>
              <a:t>簡單線性迴歸</a:t>
            </a:r>
            <a:endParaRPr lang="en-TW" dirty="0"/>
          </a:p>
        </p:txBody>
      </p:sp>
      <p:pic>
        <p:nvPicPr>
          <p:cNvPr id="8" name="Picture 7">
            <a:extLst>
              <a:ext uri="{FF2B5EF4-FFF2-40B4-BE49-F238E27FC236}">
                <a16:creationId xmlns:a16="http://schemas.microsoft.com/office/drawing/2014/main" id="{0D09BDAD-2C5E-814A-9E45-6AD3063CE694}"/>
              </a:ext>
            </a:extLst>
          </p:cNvPr>
          <p:cNvPicPr>
            <a:picLocks noChangeAspect="1"/>
          </p:cNvPicPr>
          <p:nvPr/>
        </p:nvPicPr>
        <p:blipFill>
          <a:blip r:embed="rId3"/>
          <a:stretch>
            <a:fillRect/>
          </a:stretch>
        </p:blipFill>
        <p:spPr>
          <a:xfrm>
            <a:off x="6731619" y="2776655"/>
            <a:ext cx="4740876" cy="3099332"/>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E6B5408-D662-E340-B6E7-1930C3979515}"/>
                  </a:ext>
                </a:extLst>
              </p:cNvPr>
              <p:cNvSpPr txBox="1">
                <a:spLocks/>
              </p:cNvSpPr>
              <p:nvPr/>
            </p:nvSpPr>
            <p:spPr>
              <a:xfrm>
                <a:off x="826585" y="3016727"/>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10" name="Content Placeholder 2">
                <a:extLst>
                  <a:ext uri="{FF2B5EF4-FFF2-40B4-BE49-F238E27FC236}">
                    <a16:creationId xmlns:a16="http://schemas.microsoft.com/office/drawing/2014/main" id="{FE6B5408-D662-E340-B6E7-1930C3979515}"/>
                  </a:ext>
                </a:extLst>
              </p:cNvPr>
              <p:cNvSpPr txBox="1">
                <a:spLocks noRot="1" noChangeAspect="1" noMove="1" noResize="1" noEditPoints="1" noAdjustHandles="1" noChangeArrowheads="1" noChangeShapeType="1" noTextEdit="1"/>
              </p:cNvSpPr>
              <p:nvPr/>
            </p:nvSpPr>
            <p:spPr>
              <a:xfrm>
                <a:off x="826585" y="3016727"/>
                <a:ext cx="5009444" cy="1489869"/>
              </a:xfrm>
              <a:prstGeom prst="rect">
                <a:avLst/>
              </a:prstGeom>
              <a:blipFill>
                <a:blip r:embed="rId4"/>
                <a:stretch>
                  <a:fillRect l="-1269" t="-4274"/>
                </a:stretch>
              </a:blipFill>
            </p:spPr>
            <p:txBody>
              <a:bodyPr/>
              <a:lstStyle/>
              <a:p>
                <a:r>
                  <a:rPr lang="en-TW">
                    <a:noFill/>
                  </a:rPr>
                  <a:t> </a:t>
                </a:r>
              </a:p>
            </p:txBody>
          </p:sp>
        </mc:Fallback>
      </mc:AlternateContent>
      <p:pic>
        <p:nvPicPr>
          <p:cNvPr id="4" name="Picture 3">
            <a:extLst>
              <a:ext uri="{FF2B5EF4-FFF2-40B4-BE49-F238E27FC236}">
                <a16:creationId xmlns:a16="http://schemas.microsoft.com/office/drawing/2014/main" id="{E95EC79A-FDA1-A74D-BD89-B73CB6257CC1}"/>
              </a:ext>
            </a:extLst>
          </p:cNvPr>
          <p:cNvPicPr>
            <a:picLocks noChangeAspect="1"/>
          </p:cNvPicPr>
          <p:nvPr/>
        </p:nvPicPr>
        <p:blipFill>
          <a:blip r:embed="rId5"/>
          <a:stretch>
            <a:fillRect/>
          </a:stretch>
        </p:blipFill>
        <p:spPr>
          <a:xfrm>
            <a:off x="743960" y="850562"/>
            <a:ext cx="10704079" cy="1911864"/>
          </a:xfrm>
          <a:prstGeom prst="rect">
            <a:avLst/>
          </a:prstGeom>
        </p:spPr>
      </p:pic>
    </p:spTree>
    <p:extLst>
      <p:ext uri="{BB962C8B-B14F-4D97-AF65-F5344CB8AC3E}">
        <p14:creationId xmlns:p14="http://schemas.microsoft.com/office/powerpoint/2010/main" val="339293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3578A-4E3B-C646-8CEA-F2F63C9EC9ED}"/>
              </a:ext>
            </a:extLst>
          </p:cNvPr>
          <p:cNvSpPr>
            <a:spLocks noGrp="1"/>
          </p:cNvSpPr>
          <p:nvPr>
            <p:ph type="body" sz="quarter" idx="10"/>
          </p:nvPr>
        </p:nvSpPr>
        <p:spPr>
          <a:xfrm>
            <a:off x="992875" y="245402"/>
            <a:ext cx="9315782" cy="590931"/>
          </a:xfrm>
        </p:spPr>
        <p:txBody>
          <a:bodyPr/>
          <a:lstStyle/>
          <a:p>
            <a:r>
              <a:rPr lang="zh-TW" altLang="en-US" dirty="0"/>
              <a:t>視覺化決策樹</a:t>
            </a:r>
          </a:p>
        </p:txBody>
      </p:sp>
      <p:sp>
        <p:nvSpPr>
          <p:cNvPr id="3" name="Rectangle 2">
            <a:extLst>
              <a:ext uri="{FF2B5EF4-FFF2-40B4-BE49-F238E27FC236}">
                <a16:creationId xmlns:a16="http://schemas.microsoft.com/office/drawing/2014/main" id="{31F60556-C266-9C4F-B2B7-E99A08C8E58E}"/>
              </a:ext>
            </a:extLst>
          </p:cNvPr>
          <p:cNvSpPr/>
          <p:nvPr/>
        </p:nvSpPr>
        <p:spPr>
          <a:xfrm>
            <a:off x="762000" y="1062335"/>
            <a:ext cx="10642600" cy="707886"/>
          </a:xfrm>
          <a:prstGeom prst="rect">
            <a:avLst/>
          </a:prstGeom>
        </p:spPr>
        <p:txBody>
          <a:bodyPr wrap="square">
            <a:spAutoFit/>
          </a:bodyPr>
          <a:lstStyle/>
          <a:p>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rPr>
              <a:t>是視覺化決策樹的套件，可參考</a:t>
            </a:r>
            <a:r>
              <a:rPr lang="en-US" altLang="zh-TW" sz="2000" kern="0" dirty="0">
                <a:solidFill>
                  <a:srgbClr val="595959"/>
                </a:solidFill>
                <a:cs typeface="Arial"/>
              </a:rPr>
              <a:t> </a:t>
            </a:r>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hlinkClick r:id="rId3">
                  <a:extLst>
                    <a:ext uri="{A12FA001-AC4F-418D-AE19-62706E023703}">
                      <ahyp:hlinkClr xmlns:ahyp="http://schemas.microsoft.com/office/drawing/2018/hyperlinkcolor" val="tx"/>
                    </a:ext>
                  </a:extLst>
                </a:hlinkClick>
              </a:rPr>
              <a:t>官網</a:t>
            </a:r>
            <a:r>
              <a:rPr lang="zh-TW" altLang="en-US" sz="2000" kern="0" dirty="0">
                <a:solidFill>
                  <a:srgbClr val="595959"/>
                </a:solidFill>
                <a:cs typeface="Arial"/>
              </a:rPr>
              <a:t>的介紹。以下範例使用 </a:t>
            </a:r>
            <a:r>
              <a:rPr lang="en-US" sz="2000" kern="0" dirty="0">
                <a:solidFill>
                  <a:srgbClr val="595959"/>
                </a:solidFill>
                <a:cs typeface="Arial"/>
              </a:rPr>
              <a:t>iris </a:t>
            </a:r>
            <a:r>
              <a:rPr lang="zh-TW" altLang="en-US" sz="2000" kern="0" dirty="0">
                <a:solidFill>
                  <a:srgbClr val="595959"/>
                </a:solidFill>
                <a:cs typeface="Arial"/>
              </a:rPr>
              <a:t>資料集，採用四個特徵下去做訓練，並繪製一棵樹。</a:t>
            </a:r>
            <a:endParaRPr lang="en-TW" sz="2000" kern="0" dirty="0">
              <a:solidFill>
                <a:srgbClr val="595959"/>
              </a:solidFill>
              <a:cs typeface="Arial"/>
            </a:endParaRPr>
          </a:p>
        </p:txBody>
      </p:sp>
      <p:pic>
        <p:nvPicPr>
          <p:cNvPr id="7" name="Picture 6">
            <a:extLst>
              <a:ext uri="{FF2B5EF4-FFF2-40B4-BE49-F238E27FC236}">
                <a16:creationId xmlns:a16="http://schemas.microsoft.com/office/drawing/2014/main" id="{D339468F-E642-4349-AB38-1CC3A26EA894}"/>
              </a:ext>
            </a:extLst>
          </p:cNvPr>
          <p:cNvPicPr>
            <a:picLocks noChangeAspect="1"/>
          </p:cNvPicPr>
          <p:nvPr/>
        </p:nvPicPr>
        <p:blipFill>
          <a:blip r:embed="rId4"/>
          <a:srcRect/>
          <a:stretch/>
        </p:blipFill>
        <p:spPr>
          <a:xfrm>
            <a:off x="902847" y="2595986"/>
            <a:ext cx="5193153" cy="3027326"/>
          </a:xfrm>
          <a:prstGeom prst="rect">
            <a:avLst/>
          </a:prstGeom>
        </p:spPr>
      </p:pic>
      <p:pic>
        <p:nvPicPr>
          <p:cNvPr id="8" name="Picture 7">
            <a:extLst>
              <a:ext uri="{FF2B5EF4-FFF2-40B4-BE49-F238E27FC236}">
                <a16:creationId xmlns:a16="http://schemas.microsoft.com/office/drawing/2014/main" id="{F84C354D-1B5C-1545-AE89-0EE7A43994EB}"/>
              </a:ext>
            </a:extLst>
          </p:cNvPr>
          <p:cNvPicPr>
            <a:picLocks noChangeAspect="1"/>
          </p:cNvPicPr>
          <p:nvPr/>
        </p:nvPicPr>
        <p:blipFill>
          <a:blip r:embed="rId5"/>
          <a:stretch>
            <a:fillRect/>
          </a:stretch>
        </p:blipFill>
        <p:spPr>
          <a:xfrm>
            <a:off x="7074676" y="2910468"/>
            <a:ext cx="3890730" cy="2587083"/>
          </a:xfrm>
          <a:prstGeom prst="rect">
            <a:avLst/>
          </a:prstGeom>
        </p:spPr>
      </p:pic>
      <p:sp>
        <p:nvSpPr>
          <p:cNvPr id="9" name="Rectangle 8">
            <a:extLst>
              <a:ext uri="{FF2B5EF4-FFF2-40B4-BE49-F238E27FC236}">
                <a16:creationId xmlns:a16="http://schemas.microsoft.com/office/drawing/2014/main" id="{F57981D6-F888-554D-BF39-4A2B60AC80D5}"/>
              </a:ext>
            </a:extLst>
          </p:cNvPr>
          <p:cNvSpPr/>
          <p:nvPr/>
        </p:nvSpPr>
        <p:spPr>
          <a:xfrm>
            <a:off x="7505838" y="3292552"/>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2</a:t>
            </a:r>
            <a:endParaRPr lang="en-TW"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041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A8242-FE31-7B41-B124-B8FA3745B232}"/>
              </a:ext>
            </a:extLst>
          </p:cNvPr>
          <p:cNvSpPr>
            <a:spLocks noGrp="1"/>
          </p:cNvSpPr>
          <p:nvPr>
            <p:ph type="body" sz="quarter" idx="10"/>
          </p:nvPr>
        </p:nvSpPr>
        <p:spPr/>
        <p:txBody>
          <a:bodyPr/>
          <a:lstStyle/>
          <a:p>
            <a:r>
              <a:rPr lang="zh-TW" altLang="en-US" dirty="0"/>
              <a:t>非線性回歸</a:t>
            </a:r>
            <a:endParaRPr lang="en-TW" dirty="0"/>
          </a:p>
        </p:txBody>
      </p:sp>
      <p:pic>
        <p:nvPicPr>
          <p:cNvPr id="4" name="Picture 3">
            <a:extLst>
              <a:ext uri="{FF2B5EF4-FFF2-40B4-BE49-F238E27FC236}">
                <a16:creationId xmlns:a16="http://schemas.microsoft.com/office/drawing/2014/main" id="{BB9F7F11-0FA8-B049-9EFB-D96FC9D1DBB9}"/>
              </a:ext>
            </a:extLst>
          </p:cNvPr>
          <p:cNvPicPr>
            <a:picLocks noChangeAspect="1"/>
          </p:cNvPicPr>
          <p:nvPr/>
        </p:nvPicPr>
        <p:blipFill>
          <a:blip r:embed="rId2"/>
          <a:stretch>
            <a:fillRect/>
          </a:stretch>
        </p:blipFill>
        <p:spPr>
          <a:xfrm>
            <a:off x="6832796" y="1733162"/>
            <a:ext cx="4762500" cy="3124200"/>
          </a:xfrm>
          <a:prstGeom prst="rect">
            <a:avLst/>
          </a:prstGeom>
        </p:spPr>
      </p:pic>
      <p:sp>
        <p:nvSpPr>
          <p:cNvPr id="6" name="Rectangle 5">
            <a:extLst>
              <a:ext uri="{FF2B5EF4-FFF2-40B4-BE49-F238E27FC236}">
                <a16:creationId xmlns:a16="http://schemas.microsoft.com/office/drawing/2014/main" id="{8C050013-AA22-EE41-AC61-0D464B822E88}"/>
              </a:ext>
            </a:extLst>
          </p:cNvPr>
          <p:cNvSpPr/>
          <p:nvPr/>
        </p:nvSpPr>
        <p:spPr>
          <a:xfrm>
            <a:off x="416312" y="2113079"/>
            <a:ext cx="6096000" cy="2013180"/>
          </a:xfrm>
          <a:prstGeom prst="rect">
            <a:avLst/>
          </a:prstGeom>
        </p:spPr>
        <p:txBody>
          <a:bodyPr>
            <a:spAutoFit/>
          </a:bodyPr>
          <a:lstStyle/>
          <a:p>
            <a:r>
              <a:rPr lang="en-US" sz="2000" dirty="0">
                <a:solidFill>
                  <a:schemeClr val="tx1">
                    <a:lumMod val="75000"/>
                    <a:lumOff val="25000"/>
                  </a:schemeClr>
                </a:solidFill>
                <a:latin typeface="+mn-ea"/>
              </a:rPr>
              <a:t>Parameters:</a:t>
            </a:r>
          </a:p>
          <a:p>
            <a:pPr marL="342900" indent="-342900">
              <a:lnSpc>
                <a:spcPct val="150000"/>
              </a:lnSpc>
              <a:buFont typeface="Arial" panose="020B0604020202020204" pitchFamily="34" charset="0"/>
              <a:buChar char="•"/>
            </a:pPr>
            <a:r>
              <a:rPr lang="en-US" dirty="0">
                <a:solidFill>
                  <a:schemeClr val="tx1">
                    <a:lumMod val="75000"/>
                    <a:lumOff val="25000"/>
                  </a:schemeClr>
                </a:solidFill>
                <a:latin typeface="+mn-ea"/>
              </a:rPr>
              <a:t>criterion: </a:t>
            </a:r>
            <a:r>
              <a:rPr lang="zh-TW" altLang="en-US" dirty="0">
                <a:solidFill>
                  <a:schemeClr val="tx1">
                    <a:lumMod val="75000"/>
                    <a:lumOff val="25000"/>
                  </a:schemeClr>
                </a:solidFill>
                <a:latin typeface="+mn-ea"/>
              </a:rPr>
              <a:t>評估切割點指標，</a:t>
            </a:r>
            <a:r>
              <a:rPr lang="en-US" dirty="0" err="1">
                <a:solidFill>
                  <a:schemeClr val="tx1">
                    <a:lumMod val="75000"/>
                    <a:lumOff val="25000"/>
                  </a:schemeClr>
                </a:solidFill>
                <a:latin typeface="+mn-ea"/>
              </a:rPr>
              <a:t>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friedman_mse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mae</a:t>
            </a:r>
            <a:endParaRPr lang="en-US"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dirty="0" err="1">
                <a:solidFill>
                  <a:schemeClr val="tx1">
                    <a:lumMod val="75000"/>
                    <a:lumOff val="25000"/>
                  </a:schemeClr>
                </a:solidFill>
                <a:latin typeface="+mn-ea"/>
              </a:rPr>
              <a:t>max_depth</a:t>
            </a:r>
            <a:r>
              <a:rPr lang="en-US" dirty="0">
                <a:solidFill>
                  <a:schemeClr val="tx1">
                    <a:lumMod val="75000"/>
                    <a:lumOff val="25000"/>
                  </a:schemeClr>
                </a:solidFill>
                <a:latin typeface="+mn-ea"/>
              </a:rPr>
              <a:t>: </a:t>
            </a:r>
            <a:r>
              <a:rPr lang="zh-TW" altLang="en-US" dirty="0">
                <a:solidFill>
                  <a:schemeClr val="tx1">
                    <a:lumMod val="75000"/>
                    <a:lumOff val="25000"/>
                  </a:schemeClr>
                </a:solidFill>
                <a:latin typeface="+mn-ea"/>
              </a:rPr>
              <a:t>樹的最大深度</a:t>
            </a:r>
            <a:endParaRPr lang="en-US" altLang="zh-TW"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altLang="zh-TW" dirty="0" err="1">
                <a:solidFill>
                  <a:schemeClr val="tx1">
                    <a:lumMod val="75000"/>
                    <a:lumOff val="25000"/>
                  </a:schemeClr>
                </a:solidFill>
                <a:latin typeface="+mn-ea"/>
              </a:rPr>
              <a:t>min_samples_split</a:t>
            </a:r>
            <a:r>
              <a:rPr lang="en-US" altLang="zh-TW" dirty="0">
                <a:solidFill>
                  <a:schemeClr val="tx1">
                    <a:lumMod val="75000"/>
                    <a:lumOff val="25000"/>
                  </a:schemeClr>
                </a:solidFill>
                <a:latin typeface="+mn-ea"/>
              </a:rPr>
              <a:t>: </a:t>
            </a:r>
            <a:r>
              <a:rPr lang="zh-TW" altLang="en-US" dirty="0">
                <a:solidFill>
                  <a:schemeClr val="tx1">
                    <a:lumMod val="75000"/>
                    <a:lumOff val="25000"/>
                  </a:schemeClr>
                </a:solidFill>
                <a:latin typeface="+mn-ea"/>
              </a:rPr>
              <a:t>最少有多少資料才能再分割</a:t>
            </a:r>
          </a:p>
          <a:p>
            <a:pPr marL="342900" indent="-342900">
              <a:lnSpc>
                <a:spcPct val="150000"/>
              </a:lnSpc>
              <a:buFont typeface="Arial" panose="020B0604020202020204" pitchFamily="34" charset="0"/>
              <a:buChar char="•"/>
            </a:pPr>
            <a:r>
              <a:rPr lang="en-US" altLang="zh-TW" dirty="0" err="1">
                <a:solidFill>
                  <a:schemeClr val="tx1">
                    <a:lumMod val="75000"/>
                    <a:lumOff val="25000"/>
                  </a:schemeClr>
                </a:solidFill>
                <a:latin typeface="+mn-ea"/>
              </a:rPr>
              <a:t>min_samples_leaf</a:t>
            </a:r>
            <a:r>
              <a:rPr lang="en-US" altLang="zh-TW" dirty="0">
                <a:solidFill>
                  <a:schemeClr val="tx1">
                    <a:lumMod val="75000"/>
                    <a:lumOff val="25000"/>
                  </a:schemeClr>
                </a:solidFill>
                <a:latin typeface="+mn-ea"/>
              </a:rPr>
              <a:t>: </a:t>
            </a:r>
            <a:r>
              <a:rPr lang="zh-TW" altLang="en-US" dirty="0">
                <a:solidFill>
                  <a:schemeClr val="tx1">
                    <a:lumMod val="75000"/>
                    <a:lumOff val="25000"/>
                  </a:schemeClr>
                </a:solidFill>
                <a:latin typeface="+mn-ea"/>
              </a:rPr>
              <a:t>分完後最少有多少資料才能分</a:t>
            </a:r>
          </a:p>
        </p:txBody>
      </p:sp>
      <p:sp>
        <p:nvSpPr>
          <p:cNvPr id="7" name="Rectangle 6">
            <a:extLst>
              <a:ext uri="{FF2B5EF4-FFF2-40B4-BE49-F238E27FC236}">
                <a16:creationId xmlns:a16="http://schemas.microsoft.com/office/drawing/2014/main" id="{1E0EF520-FECF-A941-BF74-8AF1DAD71264}"/>
              </a:ext>
            </a:extLst>
          </p:cNvPr>
          <p:cNvSpPr/>
          <p:nvPr/>
        </p:nvSpPr>
        <p:spPr>
          <a:xfrm>
            <a:off x="416312" y="1166950"/>
            <a:ext cx="6186309" cy="369332"/>
          </a:xfrm>
          <a:prstGeom prst="rect">
            <a:avLst/>
          </a:prstGeom>
        </p:spPr>
        <p:txBody>
          <a:bodyPr wrap="none">
            <a:spAutoFit/>
          </a:bodyPr>
          <a:lstStyle/>
          <a:p>
            <a:r>
              <a:rPr lang="en-US" kern="0" dirty="0" err="1">
                <a:solidFill>
                  <a:srgbClr val="595959"/>
                </a:solidFill>
                <a:cs typeface="Arial"/>
              </a:rPr>
              <a:t>動手試試看調整不同的樹深查看是否能夠提升預測準確度</a:t>
            </a:r>
            <a:r>
              <a:rPr lang="en-US" kern="0" dirty="0">
                <a:solidFill>
                  <a:srgbClr val="595959"/>
                </a:solidFill>
                <a:cs typeface="Arial"/>
              </a:rPr>
              <a:t>。</a:t>
            </a:r>
            <a:endParaRPr lang="en-TW" dirty="0"/>
          </a:p>
        </p:txBody>
      </p:sp>
      <p:sp>
        <p:nvSpPr>
          <p:cNvPr id="8" name="Rectangle 7">
            <a:extLst>
              <a:ext uri="{FF2B5EF4-FFF2-40B4-BE49-F238E27FC236}">
                <a16:creationId xmlns:a16="http://schemas.microsoft.com/office/drawing/2014/main" id="{78571708-92E4-124D-A7E9-B1EB2543ACE8}"/>
              </a:ext>
            </a:extLst>
          </p:cNvPr>
          <p:cNvSpPr/>
          <p:nvPr/>
        </p:nvSpPr>
        <p:spPr>
          <a:xfrm>
            <a:off x="596900" y="4703056"/>
            <a:ext cx="6159500" cy="9879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7ECC429B-CCD8-494C-BA3B-B2D10B257E7B}"/>
              </a:ext>
            </a:extLst>
          </p:cNvPr>
          <p:cNvSpPr/>
          <p:nvPr/>
        </p:nvSpPr>
        <p:spPr>
          <a:xfrm>
            <a:off x="1269487" y="4877681"/>
            <a:ext cx="5242825" cy="646331"/>
          </a:xfrm>
          <a:prstGeom prst="rect">
            <a:avLst/>
          </a:prstGeom>
        </p:spPr>
        <p:txBody>
          <a:bodyPr wrap="square">
            <a:spAutoFit/>
          </a:bodyPr>
          <a:lstStyle/>
          <a:p>
            <a:pPr lvl="0" defTabSz="914400">
              <a:defRPr/>
            </a:pPr>
            <a:r>
              <a:rPr lang="zh-TW" altLang="en-US" dirty="0">
                <a:solidFill>
                  <a:srgbClr val="303233"/>
                </a:solidFill>
                <a:latin typeface="Lato"/>
              </a:rPr>
              <a:t>透過阻止決策樹不再增長的方式來達到剪枝的作，</a:t>
            </a:r>
            <a:endParaRPr lang="en-US" altLang="zh-TW" dirty="0">
              <a:solidFill>
                <a:srgbClr val="303233"/>
              </a:solidFill>
              <a:latin typeface="Lato"/>
            </a:endParaRPr>
          </a:p>
          <a:p>
            <a:pPr lvl="0" defTabSz="914400">
              <a:defRPr/>
            </a:pPr>
            <a:r>
              <a:rPr lang="zh-TW" altLang="en-US" dirty="0">
                <a:solidFill>
                  <a:srgbClr val="303233"/>
                </a:solidFill>
                <a:latin typeface="Lato"/>
              </a:rPr>
              <a:t>來避免過度學習狀況發生。</a:t>
            </a:r>
            <a:endParaRPr lang="en-TW" dirty="0"/>
          </a:p>
        </p:txBody>
      </p:sp>
      <p:pic>
        <p:nvPicPr>
          <p:cNvPr id="10" name="Graphic 9">
            <a:extLst>
              <a:ext uri="{FF2B5EF4-FFF2-40B4-BE49-F238E27FC236}">
                <a16:creationId xmlns:a16="http://schemas.microsoft.com/office/drawing/2014/main" id="{76D549B6-115F-7541-A3B8-BCB6AA42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708" y="4961001"/>
            <a:ext cx="495300" cy="495300"/>
          </a:xfrm>
          <a:prstGeom prst="rect">
            <a:avLst/>
          </a:prstGeom>
        </p:spPr>
      </p:pic>
    </p:spTree>
    <p:extLst>
      <p:ext uri="{BB962C8B-B14F-4D97-AF65-F5344CB8AC3E}">
        <p14:creationId xmlns:p14="http://schemas.microsoft.com/office/powerpoint/2010/main" val="3003912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308324"/>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https://medium.com/ai%E5%8F%8D%E6%96%97%E5%9F%8E/learning-model-decision-tree-2-%E5%9B%9E%E6%AD%B8%E6%A8%B9-566a7ed9417e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https://www.twblogs.net/a/5b7c0be02b71770a43d90ad8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https://zhuanlan.zhihu.com/p/82054400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https://www.itread01.com/content/1546975998.html</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Day 16 學習目標</a:t>
            </a:r>
          </a:p>
        </p:txBody>
      </p:sp>
      <p:sp>
        <p:nvSpPr>
          <p:cNvPr id="12" name="Text Placeholder 2">
            <a:extLst>
              <a:ext uri="{FF2B5EF4-FFF2-40B4-BE49-F238E27FC236}">
                <a16:creationId xmlns:a16="http://schemas.microsoft.com/office/drawing/2014/main" id="{AC8633B4-26A6-8E43-8CED-D50DFCF540F9}"/>
              </a:ext>
            </a:extLst>
          </p:cNvPr>
          <p:cNvSpPr>
            <a:spLocks noGrp="1"/>
          </p:cNvSpPr>
          <p:nvPr>
            <p:ph type="body" sz="quarter" idx="11"/>
          </p:nvPr>
        </p:nvSpPr>
        <p:spPr>
          <a:xfrm>
            <a:off x="310121" y="1537003"/>
            <a:ext cx="1231900" cy="840230"/>
          </a:xfrm>
        </p:spPr>
        <p:txBody>
          <a:bodyPr/>
          <a:lstStyle/>
          <a:p>
            <a:r>
              <a:rPr lang="en-TW" dirty="0"/>
              <a:t>01</a:t>
            </a:r>
          </a:p>
        </p:txBody>
      </p:sp>
      <p:sp>
        <p:nvSpPr>
          <p:cNvPr id="13" name="Text Placeholder 3">
            <a:extLst>
              <a:ext uri="{FF2B5EF4-FFF2-40B4-BE49-F238E27FC236}">
                <a16:creationId xmlns:a16="http://schemas.microsoft.com/office/drawing/2014/main" id="{6BBE0087-8ADA-2741-B4A9-1E9AE67BD31C}"/>
              </a:ext>
            </a:extLst>
          </p:cNvPr>
          <p:cNvSpPr>
            <a:spLocks noGrp="1"/>
          </p:cNvSpPr>
          <p:nvPr>
            <p:ph type="body" sz="quarter" idx="12"/>
          </p:nvPr>
        </p:nvSpPr>
        <p:spPr>
          <a:xfrm>
            <a:off x="1416990" y="1670347"/>
            <a:ext cx="3556000" cy="341632"/>
          </a:xfrm>
        </p:spPr>
        <p:txBody>
          <a:bodyPr/>
          <a:lstStyle/>
          <a:p>
            <a:r>
              <a:rPr lang="en-US" sz="1800" dirty="0" err="1"/>
              <a:t>迴歸決策樹</a:t>
            </a:r>
            <a:endParaRPr lang="en-TW" sz="1800" dirty="0"/>
          </a:p>
        </p:txBody>
      </p:sp>
      <p:sp>
        <p:nvSpPr>
          <p:cNvPr id="14" name="Text Placeholder 5">
            <a:extLst>
              <a:ext uri="{FF2B5EF4-FFF2-40B4-BE49-F238E27FC236}">
                <a16:creationId xmlns:a16="http://schemas.microsoft.com/office/drawing/2014/main" id="{CF8FA4A9-0792-AA43-AC67-BD2A497E6857}"/>
              </a:ext>
            </a:extLst>
          </p:cNvPr>
          <p:cNvSpPr txBox="1">
            <a:spLocks/>
          </p:cNvSpPr>
          <p:nvPr/>
        </p:nvSpPr>
        <p:spPr>
          <a:xfrm>
            <a:off x="310121" y="2800940"/>
            <a:ext cx="1231900" cy="840230"/>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5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a:t>02</a:t>
            </a:r>
            <a:endParaRPr lang="en-TW" dirty="0"/>
          </a:p>
        </p:txBody>
      </p:sp>
      <p:sp>
        <p:nvSpPr>
          <p:cNvPr id="15" name="Text Placeholder 7">
            <a:extLst>
              <a:ext uri="{FF2B5EF4-FFF2-40B4-BE49-F238E27FC236}">
                <a16:creationId xmlns:a16="http://schemas.microsoft.com/office/drawing/2014/main" id="{C99510F6-B344-0045-BCB1-D32C7E35F241}"/>
              </a:ext>
            </a:extLst>
          </p:cNvPr>
          <p:cNvSpPr txBox="1">
            <a:spLocks/>
          </p:cNvSpPr>
          <p:nvPr/>
        </p:nvSpPr>
        <p:spPr>
          <a:xfrm>
            <a:off x="1416990" y="2953099"/>
            <a:ext cx="3556000" cy="341632"/>
          </a:xfrm>
          <a:prstGeom prst="rect">
            <a:avLst/>
          </a:prstGeom>
        </p:spPr>
        <p:txBody>
          <a:bodyPr wrap="square">
            <a:spAutoFit/>
          </a:bodyP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800" dirty="0"/>
              <a:t>實作</a:t>
            </a:r>
            <a:r>
              <a:rPr lang="zh-TW" altLang="en-US" sz="1800" dirty="0"/>
              <a:t>決策樹</a:t>
            </a:r>
            <a:r>
              <a:rPr lang="en-TW" sz="1800" dirty="0"/>
              <a:t>迴歸器</a:t>
            </a:r>
          </a:p>
        </p:txBody>
      </p:sp>
      <p:sp>
        <p:nvSpPr>
          <p:cNvPr id="16" name="Text Placeholder 4">
            <a:extLst>
              <a:ext uri="{FF2B5EF4-FFF2-40B4-BE49-F238E27FC236}">
                <a16:creationId xmlns:a16="http://schemas.microsoft.com/office/drawing/2014/main" id="{18508511-2D5D-F74F-A796-5B417651041D}"/>
              </a:ext>
            </a:extLst>
          </p:cNvPr>
          <p:cNvSpPr>
            <a:spLocks noGrp="1"/>
          </p:cNvSpPr>
          <p:nvPr>
            <p:ph type="body" sz="quarter" idx="13"/>
          </p:nvPr>
        </p:nvSpPr>
        <p:spPr>
          <a:xfrm>
            <a:off x="1416989" y="1967576"/>
            <a:ext cx="4474107" cy="290657"/>
          </a:xfrm>
        </p:spPr>
        <p:txBody>
          <a:bodyPr/>
          <a:lstStyle/>
          <a:p>
            <a:r>
              <a:rPr lang="en-TW" sz="1100" dirty="0"/>
              <a:t>學習</a:t>
            </a:r>
            <a:r>
              <a:rPr lang="zh-TW" altLang="en-US" sz="1100" dirty="0"/>
              <a:t>決策樹是</a:t>
            </a:r>
            <a:r>
              <a:rPr lang="en-TW" sz="1100" dirty="0"/>
              <a:t>如何處理連續性數值輸出</a:t>
            </a:r>
          </a:p>
        </p:txBody>
      </p:sp>
      <p:sp>
        <p:nvSpPr>
          <p:cNvPr id="17" name="Text Placeholder 8">
            <a:extLst>
              <a:ext uri="{FF2B5EF4-FFF2-40B4-BE49-F238E27FC236}">
                <a16:creationId xmlns:a16="http://schemas.microsoft.com/office/drawing/2014/main" id="{A62695C8-1954-7D43-B804-9570CB308F68}"/>
              </a:ext>
            </a:extLst>
          </p:cNvPr>
          <p:cNvSpPr txBox="1">
            <a:spLocks/>
          </p:cNvSpPr>
          <p:nvPr/>
        </p:nvSpPr>
        <p:spPr>
          <a:xfrm>
            <a:off x="1416989" y="3250328"/>
            <a:ext cx="4474107" cy="290657"/>
          </a:xfrm>
          <a:prstGeom prst="rect">
            <a:avLst/>
          </a:prstGeom>
        </p:spPr>
        <p:txBody>
          <a:bodyPr wrap="square">
            <a:spAutoFit/>
          </a:bodyPr>
          <a:lstStyle>
            <a:lvl1pPr marL="0" indent="0" algn="l" defTabSz="914400" rtl="0" eaLnBrk="1" latinLnBrk="0" hangingPunct="1">
              <a:lnSpc>
                <a:spcPct val="13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TW" sz="1100" dirty="0"/>
              <a:t>查看決策樹方法在簡單線性回歸和非線性回歸表現</a:t>
            </a:r>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迴歸器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en-US" altLang="zh-TW" dirty="0"/>
              <a:t>Decision Tree Regression</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799" y="1011620"/>
            <a:ext cx="10862549" cy="1436675"/>
          </a:xfrm>
          <a:prstGeom prst="rect">
            <a:avLst/>
          </a:prstGeom>
        </p:spPr>
        <p:txBody>
          <a:bodyPr wrap="square">
            <a:spAutoFit/>
          </a:bodyPr>
          <a:lstStyle/>
          <a:p>
            <a:pPr>
              <a:lnSpc>
                <a:spcPct val="150000"/>
              </a:lnSpc>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當數據集的輸出爲連續性數值時，該樹算法就是一個迴歸樹。透過樹的展開，並用葉節點的均值作爲預測值。</a:t>
            </a:r>
          </a:p>
          <a:p>
            <a:pPr marL="342900" indent="-342900">
              <a:lnSpc>
                <a:spcPct val="150000"/>
              </a:lnSpc>
              <a:buFont typeface="Arial" panose="020B0604020202020204" pitchFamily="34" charset="0"/>
              <a:buChar char="•"/>
            </a:pPr>
            <a:endPar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677093352"/>
              </p:ext>
            </p:extLst>
          </p:nvPr>
        </p:nvGraphicFramePr>
        <p:xfrm>
          <a:off x="2259368" y="1771030"/>
          <a:ext cx="8128001" cy="111252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000496199"/>
                    </a:ext>
                  </a:extLst>
                </a:gridCol>
                <a:gridCol w="1161143">
                  <a:extLst>
                    <a:ext uri="{9D8B030D-6E8A-4147-A177-3AD203B41FA5}">
                      <a16:colId xmlns:a16="http://schemas.microsoft.com/office/drawing/2014/main" val="1612482491"/>
                    </a:ext>
                  </a:extLst>
                </a:gridCol>
                <a:gridCol w="1161143">
                  <a:extLst>
                    <a:ext uri="{9D8B030D-6E8A-4147-A177-3AD203B41FA5}">
                      <a16:colId xmlns:a16="http://schemas.microsoft.com/office/drawing/2014/main" val="3161518144"/>
                    </a:ext>
                  </a:extLst>
                </a:gridCol>
                <a:gridCol w="1161143">
                  <a:extLst>
                    <a:ext uri="{9D8B030D-6E8A-4147-A177-3AD203B41FA5}">
                      <a16:colId xmlns:a16="http://schemas.microsoft.com/office/drawing/2014/main" val="2988458658"/>
                    </a:ext>
                  </a:extLst>
                </a:gridCol>
                <a:gridCol w="1161143">
                  <a:extLst>
                    <a:ext uri="{9D8B030D-6E8A-4147-A177-3AD203B41FA5}">
                      <a16:colId xmlns:a16="http://schemas.microsoft.com/office/drawing/2014/main" val="871835523"/>
                    </a:ext>
                  </a:extLst>
                </a:gridCol>
                <a:gridCol w="1161143">
                  <a:extLst>
                    <a:ext uri="{9D8B030D-6E8A-4147-A177-3AD203B41FA5}">
                      <a16:colId xmlns:a16="http://schemas.microsoft.com/office/drawing/2014/main" val="4123053703"/>
                    </a:ext>
                  </a:extLst>
                </a:gridCol>
                <a:gridCol w="1161143">
                  <a:extLst>
                    <a:ext uri="{9D8B030D-6E8A-4147-A177-3AD203B41FA5}">
                      <a16:colId xmlns:a16="http://schemas.microsoft.com/office/drawing/2014/main" val="3868149317"/>
                    </a:ext>
                  </a:extLst>
                </a:gridCol>
              </a:tblGrid>
              <a:tr h="370840">
                <a:tc>
                  <a:txBody>
                    <a:bodyPr/>
                    <a:lstStyle/>
                    <a:p>
                      <a:pPr algn="ctr"/>
                      <a:endParaRPr lang="en-TW" dirty="0"/>
                    </a:p>
                  </a:txBody>
                  <a:tcPr/>
                </a:tc>
                <a:tc>
                  <a:txBody>
                    <a:bodyPr/>
                    <a:lstStyle/>
                    <a:p>
                      <a:pPr algn="ctr"/>
                      <a:r>
                        <a:rPr lang="en-TW" dirty="0"/>
                        <a:t>1</a:t>
                      </a:r>
                    </a:p>
                  </a:txBody>
                  <a:tcPr/>
                </a:tc>
                <a:tc>
                  <a:txBody>
                    <a:bodyPr/>
                    <a:lstStyle/>
                    <a:p>
                      <a:pPr algn="ctr"/>
                      <a:r>
                        <a:rPr lang="en-TW" dirty="0"/>
                        <a:t>2</a:t>
                      </a:r>
                    </a:p>
                  </a:txBody>
                  <a:tcPr/>
                </a:tc>
                <a:tc>
                  <a:txBody>
                    <a:bodyPr/>
                    <a:lstStyle/>
                    <a:p>
                      <a:pPr algn="ctr"/>
                      <a:r>
                        <a:rPr lang="en-TW" dirty="0"/>
                        <a:t>3</a:t>
                      </a:r>
                    </a:p>
                  </a:txBody>
                  <a:tcPr/>
                </a:tc>
                <a:tc>
                  <a:txBody>
                    <a:bodyPr/>
                    <a:lstStyle/>
                    <a:p>
                      <a:pPr algn="ctr"/>
                      <a:r>
                        <a:rPr lang="en-TW" dirty="0"/>
                        <a:t>4</a:t>
                      </a:r>
                    </a:p>
                  </a:txBody>
                  <a:tcPr/>
                </a:tc>
                <a:tc>
                  <a:txBody>
                    <a:bodyPr/>
                    <a:lstStyle/>
                    <a:p>
                      <a:pPr algn="ctr"/>
                      <a:r>
                        <a:rPr lang="en-TW" dirty="0"/>
                        <a:t>5</a:t>
                      </a:r>
                    </a:p>
                  </a:txBody>
                  <a:tcPr/>
                </a:tc>
                <a:tc>
                  <a:txBody>
                    <a:bodyPr/>
                    <a:lstStyle/>
                    <a:p>
                      <a:pPr algn="ctr"/>
                      <a:r>
                        <a:rPr lang="en-TW" dirty="0"/>
                        <a:t>6</a:t>
                      </a:r>
                    </a:p>
                  </a:txBody>
                  <a:tcPr/>
                </a:tc>
                <a:extLst>
                  <a:ext uri="{0D108BD9-81ED-4DB2-BD59-A6C34878D82A}">
                    <a16:rowId xmlns:a16="http://schemas.microsoft.com/office/drawing/2014/main" val="1204056651"/>
                  </a:ext>
                </a:extLst>
              </a:tr>
              <a:tr h="370840">
                <a:tc>
                  <a:txBody>
                    <a:bodyPr/>
                    <a:lstStyle/>
                    <a:p>
                      <a:pPr algn="ctr"/>
                      <a:r>
                        <a:rPr lang="en-TW" sz="1400" dirty="0"/>
                        <a:t>x</a:t>
                      </a:r>
                    </a:p>
                  </a:txBody>
                  <a:tcPr/>
                </a:tc>
                <a:tc>
                  <a:txBody>
                    <a:bodyPr/>
                    <a:lstStyle/>
                    <a:p>
                      <a:pPr algn="ctr"/>
                      <a:r>
                        <a:rPr lang="en-TW" sz="1400" dirty="0"/>
                        <a:t>0.67</a:t>
                      </a:r>
                    </a:p>
                  </a:txBody>
                  <a:tcPr/>
                </a:tc>
                <a:tc>
                  <a:txBody>
                    <a:bodyPr/>
                    <a:lstStyle/>
                    <a:p>
                      <a:pPr algn="ctr"/>
                      <a:r>
                        <a:rPr lang="en-TW" sz="1400" dirty="0"/>
                        <a:t>0.27</a:t>
                      </a:r>
                    </a:p>
                  </a:txBody>
                  <a:tcPr/>
                </a:tc>
                <a:tc>
                  <a:txBody>
                    <a:bodyPr/>
                    <a:lstStyle/>
                    <a:p>
                      <a:pPr algn="ctr"/>
                      <a:r>
                        <a:rPr lang="en-TW" sz="1400" dirty="0"/>
                        <a:t>0.73</a:t>
                      </a:r>
                    </a:p>
                  </a:txBody>
                  <a:tcPr/>
                </a:tc>
                <a:tc>
                  <a:txBody>
                    <a:bodyPr/>
                    <a:lstStyle/>
                    <a:p>
                      <a:pPr algn="ctr"/>
                      <a:r>
                        <a:rPr lang="en-TW" sz="1400" dirty="0"/>
                        <a:t>0.96</a:t>
                      </a:r>
                    </a:p>
                  </a:txBody>
                  <a:tcPr/>
                </a:tc>
                <a:tc>
                  <a:txBody>
                    <a:bodyPr/>
                    <a:lstStyle/>
                    <a:p>
                      <a:pPr algn="ctr"/>
                      <a:r>
                        <a:rPr lang="en-TW" sz="1400" dirty="0"/>
                        <a:t>0.24</a:t>
                      </a:r>
                    </a:p>
                  </a:txBody>
                  <a:tcPr/>
                </a:tc>
                <a:tc>
                  <a:txBody>
                    <a:bodyPr/>
                    <a:lstStyle/>
                    <a:p>
                      <a:pPr algn="ctr"/>
                      <a:r>
                        <a:rPr lang="en-TW" sz="1400" dirty="0"/>
                        <a:t>0.57</a:t>
                      </a:r>
                    </a:p>
                  </a:txBody>
                  <a:tcPr/>
                </a:tc>
                <a:extLst>
                  <a:ext uri="{0D108BD9-81ED-4DB2-BD59-A6C34878D82A}">
                    <a16:rowId xmlns:a16="http://schemas.microsoft.com/office/drawing/2014/main" val="2942689299"/>
                  </a:ext>
                </a:extLst>
              </a:tr>
              <a:tr h="370840">
                <a:tc>
                  <a:txBody>
                    <a:bodyPr/>
                    <a:lstStyle/>
                    <a:p>
                      <a:pPr algn="ctr"/>
                      <a:r>
                        <a:rPr lang="en-TW" sz="1400" dirty="0"/>
                        <a:t>y</a:t>
                      </a:r>
                    </a:p>
                  </a:txBody>
                  <a:tcPr/>
                </a:tc>
                <a:tc>
                  <a:txBody>
                    <a:bodyPr/>
                    <a:lstStyle/>
                    <a:p>
                      <a:pPr algn="ctr"/>
                      <a:r>
                        <a:rPr lang="en-TW" sz="1400" dirty="0"/>
                        <a:t>15.5</a:t>
                      </a:r>
                    </a:p>
                  </a:txBody>
                  <a:tcPr/>
                </a:tc>
                <a:tc>
                  <a:txBody>
                    <a:bodyPr/>
                    <a:lstStyle/>
                    <a:p>
                      <a:pPr algn="ctr"/>
                      <a:r>
                        <a:rPr lang="en-TW" sz="1400" dirty="0"/>
                        <a:t>16.5</a:t>
                      </a:r>
                    </a:p>
                  </a:txBody>
                  <a:tcPr/>
                </a:tc>
                <a:tc>
                  <a:txBody>
                    <a:bodyPr/>
                    <a:lstStyle/>
                    <a:p>
                      <a:pPr algn="ctr"/>
                      <a:r>
                        <a:rPr lang="en-TW" sz="1400" dirty="0"/>
                        <a:t>17.8</a:t>
                      </a:r>
                    </a:p>
                  </a:txBody>
                  <a:tcPr/>
                </a:tc>
                <a:tc>
                  <a:txBody>
                    <a:bodyPr/>
                    <a:lstStyle/>
                    <a:p>
                      <a:pPr algn="ctr"/>
                      <a:r>
                        <a:rPr lang="en-TW" sz="1400" dirty="0"/>
                        <a:t>18.4</a:t>
                      </a:r>
                    </a:p>
                  </a:txBody>
                  <a:tcPr/>
                </a:tc>
                <a:tc>
                  <a:txBody>
                    <a:bodyPr/>
                    <a:lstStyle/>
                    <a:p>
                      <a:pPr algn="ctr"/>
                      <a:r>
                        <a:rPr lang="en-TW" sz="1400" dirty="0"/>
                        <a:t>16.1</a:t>
                      </a:r>
                    </a:p>
                  </a:txBody>
                  <a:tcPr/>
                </a:tc>
                <a:tc>
                  <a:txBody>
                    <a:bodyPr/>
                    <a:lstStyle/>
                    <a:p>
                      <a:pPr algn="ctr"/>
                      <a:r>
                        <a:rPr lang="en-TW" sz="1400" dirty="0"/>
                        <a:t>17.3</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10570612" y="2199891"/>
            <a:ext cx="714034" cy="590932"/>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  .  .</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pic>
        <p:nvPicPr>
          <p:cNvPr id="7" name="Picture 6">
            <a:extLst>
              <a:ext uri="{FF2B5EF4-FFF2-40B4-BE49-F238E27FC236}">
                <a16:creationId xmlns:a16="http://schemas.microsoft.com/office/drawing/2014/main" id="{951B2D7A-5A2C-EB40-90C7-A018B867D926}"/>
              </a:ext>
            </a:extLst>
          </p:cNvPr>
          <p:cNvPicPr>
            <a:picLocks noChangeAspect="1"/>
          </p:cNvPicPr>
          <p:nvPr/>
        </p:nvPicPr>
        <p:blipFill>
          <a:blip r:embed="rId3"/>
          <a:srcRect/>
          <a:stretch/>
        </p:blipFill>
        <p:spPr>
          <a:xfrm>
            <a:off x="941185" y="3111076"/>
            <a:ext cx="5193153" cy="3027326"/>
          </a:xfrm>
          <a:prstGeom prst="rect">
            <a:avLst/>
          </a:prstGeom>
        </p:spPr>
      </p:pic>
      <p:cxnSp>
        <p:nvCxnSpPr>
          <p:cNvPr id="35" name="Straight Arrow Connector 34">
            <a:extLst>
              <a:ext uri="{FF2B5EF4-FFF2-40B4-BE49-F238E27FC236}">
                <a16:creationId xmlns:a16="http://schemas.microsoft.com/office/drawing/2014/main" id="{7D828D49-3244-254D-9320-829D6127BB79}"/>
              </a:ext>
            </a:extLst>
          </p:cNvPr>
          <p:cNvCxnSpPr>
            <a:cxnSpLocks/>
          </p:cNvCxnSpPr>
          <p:nvPr/>
        </p:nvCxnSpPr>
        <p:spPr>
          <a:xfrm flipV="1">
            <a:off x="7049293" y="352817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F0DCF0F-89AD-7247-A30A-25EDE8807E32}"/>
              </a:ext>
            </a:extLst>
          </p:cNvPr>
          <p:cNvCxnSpPr>
            <a:cxnSpLocks/>
          </p:cNvCxnSpPr>
          <p:nvPr/>
        </p:nvCxnSpPr>
        <p:spPr>
          <a:xfrm>
            <a:off x="7039019" y="5704586"/>
            <a:ext cx="3348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3C3838B-9BCD-AA44-8EB6-3FD46E57D170}"/>
              </a:ext>
            </a:extLst>
          </p:cNvPr>
          <p:cNvSpPr/>
          <p:nvPr/>
        </p:nvSpPr>
        <p:spPr>
          <a:xfrm>
            <a:off x="10521675" y="5519920"/>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38" name="Rectangle 37">
            <a:extLst>
              <a:ext uri="{FF2B5EF4-FFF2-40B4-BE49-F238E27FC236}">
                <a16:creationId xmlns:a16="http://schemas.microsoft.com/office/drawing/2014/main" id="{F7D738AF-EBCF-1841-946E-8A32D355884A}"/>
              </a:ext>
            </a:extLst>
          </p:cNvPr>
          <p:cNvSpPr/>
          <p:nvPr/>
        </p:nvSpPr>
        <p:spPr>
          <a:xfrm>
            <a:off x="6894588" y="3029149"/>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0" name="Oval 39">
            <a:extLst>
              <a:ext uri="{FF2B5EF4-FFF2-40B4-BE49-F238E27FC236}">
                <a16:creationId xmlns:a16="http://schemas.microsoft.com/office/drawing/2014/main" id="{5A44F71B-2A35-6C46-82EE-A6CB076B9BE7}"/>
              </a:ext>
            </a:extLst>
          </p:cNvPr>
          <p:cNvSpPr/>
          <p:nvPr/>
        </p:nvSpPr>
        <p:spPr>
          <a:xfrm>
            <a:off x="9038148" y="43615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28C459-6332-0F40-A8C3-C6B0F31A713C}"/>
              </a:ext>
            </a:extLst>
          </p:cNvPr>
          <p:cNvSpPr/>
          <p:nvPr/>
        </p:nvSpPr>
        <p:spPr>
          <a:xfrm>
            <a:off x="8830929" y="450773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A941A3E-9911-7F44-8F57-8CF296785EE7}"/>
              </a:ext>
            </a:extLst>
          </p:cNvPr>
          <p:cNvSpPr/>
          <p:nvPr/>
        </p:nvSpPr>
        <p:spPr>
          <a:xfrm>
            <a:off x="9251306" y="404019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DB4B0B1-A772-9148-A707-945C5C731CDC}"/>
              </a:ext>
            </a:extLst>
          </p:cNvPr>
          <p:cNvSpPr/>
          <p:nvPr/>
        </p:nvSpPr>
        <p:spPr>
          <a:xfrm>
            <a:off x="8694563" y="43283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954E053-154D-024E-B21A-2D9CF07FAF18}"/>
              </a:ext>
            </a:extLst>
          </p:cNvPr>
          <p:cNvSpPr/>
          <p:nvPr/>
        </p:nvSpPr>
        <p:spPr>
          <a:xfrm>
            <a:off x="9546961" y="372347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FB0345-6D93-C145-9DCA-53F4E891E553}"/>
              </a:ext>
            </a:extLst>
          </p:cNvPr>
          <p:cNvSpPr/>
          <p:nvPr/>
        </p:nvSpPr>
        <p:spPr>
          <a:xfrm>
            <a:off x="9726133" y="4025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22CF8EE-5783-FB4F-9D19-0973C5C67ED8}"/>
              </a:ext>
            </a:extLst>
          </p:cNvPr>
          <p:cNvSpPr/>
          <p:nvPr/>
        </p:nvSpPr>
        <p:spPr>
          <a:xfrm>
            <a:off x="9438961" y="4079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B5F4C9-DB31-0947-8F53-E068597C4D62}"/>
              </a:ext>
            </a:extLst>
          </p:cNvPr>
          <p:cNvSpPr/>
          <p:nvPr/>
        </p:nvSpPr>
        <p:spPr>
          <a:xfrm>
            <a:off x="9086303" y="46341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412530-DCE6-0E4F-9154-A2D3BACCAA23}"/>
              </a:ext>
            </a:extLst>
          </p:cNvPr>
          <p:cNvSpPr/>
          <p:nvPr/>
        </p:nvSpPr>
        <p:spPr>
          <a:xfrm>
            <a:off x="7603682"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4B9AAF6E-862A-AA42-B9B7-43C516CFC622}"/>
              </a:ext>
            </a:extLst>
          </p:cNvPr>
          <p:cNvSpPr/>
          <p:nvPr/>
        </p:nvSpPr>
        <p:spPr>
          <a:xfrm>
            <a:off x="7821365" y="49380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86242F26-C136-A146-BB32-9DF62FF7797F}"/>
              </a:ext>
            </a:extLst>
          </p:cNvPr>
          <p:cNvSpPr/>
          <p:nvPr/>
        </p:nvSpPr>
        <p:spPr>
          <a:xfrm>
            <a:off x="7657682" y="53224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BC85C766-55C7-054D-BA3D-A25777740171}"/>
              </a:ext>
            </a:extLst>
          </p:cNvPr>
          <p:cNvSpPr/>
          <p:nvPr/>
        </p:nvSpPr>
        <p:spPr>
          <a:xfrm>
            <a:off x="8367485" y="48268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7" name="Oval 56">
            <a:extLst>
              <a:ext uri="{FF2B5EF4-FFF2-40B4-BE49-F238E27FC236}">
                <a16:creationId xmlns:a16="http://schemas.microsoft.com/office/drawing/2014/main" id="{D4D402A4-67F1-F749-B736-8CE19B7E2B03}"/>
              </a:ext>
            </a:extLst>
          </p:cNvPr>
          <p:cNvSpPr/>
          <p:nvPr/>
        </p:nvSpPr>
        <p:spPr>
          <a:xfrm>
            <a:off x="8600686" y="488556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A9BDF83D-9AED-654F-AC55-D22527364DBF}"/>
              </a:ext>
            </a:extLst>
          </p:cNvPr>
          <p:cNvSpPr/>
          <p:nvPr/>
        </p:nvSpPr>
        <p:spPr>
          <a:xfrm>
            <a:off x="8182053" y="46954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51DEE9C0-F614-2B48-A710-FEC4472DA961}"/>
              </a:ext>
            </a:extLst>
          </p:cNvPr>
          <p:cNvSpPr/>
          <p:nvPr/>
        </p:nvSpPr>
        <p:spPr>
          <a:xfrm>
            <a:off x="8111941"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0" name="Oval 59">
            <a:extLst>
              <a:ext uri="{FF2B5EF4-FFF2-40B4-BE49-F238E27FC236}">
                <a16:creationId xmlns:a16="http://schemas.microsoft.com/office/drawing/2014/main" id="{F6A960BA-B7F1-1949-BB55-4595AC2A0885}"/>
              </a:ext>
            </a:extLst>
          </p:cNvPr>
          <p:cNvSpPr/>
          <p:nvPr/>
        </p:nvSpPr>
        <p:spPr>
          <a:xfrm>
            <a:off x="7878741" y="51368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1" name="Oval 60">
            <a:extLst>
              <a:ext uri="{FF2B5EF4-FFF2-40B4-BE49-F238E27FC236}">
                <a16:creationId xmlns:a16="http://schemas.microsoft.com/office/drawing/2014/main" id="{194D4B87-AD37-D241-A2BA-E52530D8C737}"/>
              </a:ext>
            </a:extLst>
          </p:cNvPr>
          <p:cNvSpPr/>
          <p:nvPr/>
        </p:nvSpPr>
        <p:spPr>
          <a:xfrm>
            <a:off x="8467674" y="46532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cxnSp>
        <p:nvCxnSpPr>
          <p:cNvPr id="14" name="Straight Connector 13">
            <a:extLst>
              <a:ext uri="{FF2B5EF4-FFF2-40B4-BE49-F238E27FC236}">
                <a16:creationId xmlns:a16="http://schemas.microsoft.com/office/drawing/2014/main" id="{8814786A-07A3-D644-B56B-8CA69B2F0598}"/>
              </a:ext>
            </a:extLst>
          </p:cNvPr>
          <p:cNvCxnSpPr>
            <a:cxnSpLocks/>
          </p:cNvCxnSpPr>
          <p:nvPr/>
        </p:nvCxnSpPr>
        <p:spPr>
          <a:xfrm>
            <a:off x="8054459" y="4507731"/>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8A51DFCF-ECF8-F145-9996-123C0E9A4B20}"/>
              </a:ext>
            </a:extLst>
          </p:cNvPr>
          <p:cNvCxnSpPr>
            <a:cxnSpLocks/>
          </p:cNvCxnSpPr>
          <p:nvPr/>
        </p:nvCxnSpPr>
        <p:spPr>
          <a:xfrm>
            <a:off x="8690686" y="4233193"/>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2B9332E-7C35-164E-B990-F175BCE70AE6}"/>
              </a:ext>
            </a:extLst>
          </p:cNvPr>
          <p:cNvCxnSpPr>
            <a:cxnSpLocks/>
          </p:cNvCxnSpPr>
          <p:nvPr/>
        </p:nvCxnSpPr>
        <p:spPr>
          <a:xfrm>
            <a:off x="9251306" y="3850891"/>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FCDA8238-4D6A-6B4F-AA87-DC472CB03FA8}"/>
              </a:ext>
            </a:extLst>
          </p:cNvPr>
          <p:cNvSpPr/>
          <p:nvPr/>
        </p:nvSpPr>
        <p:spPr>
          <a:xfrm>
            <a:off x="43032" y="3421733"/>
            <a:ext cx="1289135" cy="308995"/>
          </a:xfrm>
          <a:prstGeom prst="rect">
            <a:avLst/>
          </a:prstGeom>
        </p:spPr>
        <p:txBody>
          <a:bodyPr wrap="none">
            <a:spAutoFit/>
          </a:bodyPr>
          <a:lstStyle/>
          <a:p>
            <a:pPr algn="ctr">
              <a:lnSpc>
                <a:spcPct val="130000"/>
              </a:lnSpc>
            </a:pPr>
            <a:r>
              <a:rPr lang="en-US" sz="1200" dirty="0" err="1">
                <a:latin typeface="微软雅黑" panose="020B0503020204020204" pitchFamily="34" charset="-122"/>
                <a:ea typeface="微软雅黑" panose="020B0503020204020204" pitchFamily="34" charset="-122"/>
              </a:rPr>
              <a:t>max_depth</a:t>
            </a:r>
            <a:r>
              <a:rPr lang="en-US" sz="1200" dirty="0">
                <a:latin typeface="微软雅黑" panose="020B0503020204020204" pitchFamily="34" charset="-122"/>
                <a:ea typeface="微软雅黑" panose="020B0503020204020204" pitchFamily="34" charset="-122"/>
              </a:rPr>
              <a:t> = 2</a:t>
            </a:r>
            <a:endParaRPr lang="en-TW" sz="1200" dirty="0">
              <a:latin typeface="微软雅黑" panose="020B0503020204020204" pitchFamily="34" charset="-122"/>
              <a:ea typeface="微软雅黑" panose="020B0503020204020204" pitchFamily="34" charset="-122"/>
            </a:endParaRPr>
          </a:p>
        </p:txBody>
      </p:sp>
      <p:cxnSp>
        <p:nvCxnSpPr>
          <p:cNvPr id="75" name="Straight Arrow Connector 74">
            <a:extLst>
              <a:ext uri="{FF2B5EF4-FFF2-40B4-BE49-F238E27FC236}">
                <a16:creationId xmlns:a16="http://schemas.microsoft.com/office/drawing/2014/main" id="{33F6B116-C3AD-BA44-ACE5-8C2ACD7C4BF8}"/>
              </a:ext>
            </a:extLst>
          </p:cNvPr>
          <p:cNvCxnSpPr>
            <a:cxnSpLocks/>
          </p:cNvCxnSpPr>
          <p:nvPr/>
        </p:nvCxnSpPr>
        <p:spPr>
          <a:xfrm>
            <a:off x="1300016" y="3608829"/>
            <a:ext cx="771467" cy="90000"/>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77" name="Rectangle 76">
            <a:extLst>
              <a:ext uri="{FF2B5EF4-FFF2-40B4-BE49-F238E27FC236}">
                <a16:creationId xmlns:a16="http://schemas.microsoft.com/office/drawing/2014/main" id="{B644E5C6-DE48-AD4A-A725-ABEC8FBA8D3E}"/>
              </a:ext>
            </a:extLst>
          </p:cNvPr>
          <p:cNvSpPr/>
          <p:nvPr/>
        </p:nvSpPr>
        <p:spPr>
          <a:xfrm>
            <a:off x="8456953" y="5732860"/>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0.496</a:t>
            </a:r>
            <a:endParaRPr lang="en-TW" sz="900" dirty="0">
              <a:latin typeface="微软雅黑" panose="020B0503020204020204" pitchFamily="34" charset="-122"/>
              <a:ea typeface="微软雅黑" panose="020B0503020204020204" pitchFamily="34" charset="-122"/>
            </a:endParaRPr>
          </a:p>
        </p:txBody>
      </p:sp>
      <p:sp>
        <p:nvSpPr>
          <p:cNvPr id="78" name="Rectangle 77">
            <a:extLst>
              <a:ext uri="{FF2B5EF4-FFF2-40B4-BE49-F238E27FC236}">
                <a16:creationId xmlns:a16="http://schemas.microsoft.com/office/drawing/2014/main" id="{9E2C42C6-3AD5-A14B-8E37-A03066FCE9CC}"/>
              </a:ext>
            </a:extLst>
          </p:cNvPr>
          <p:cNvSpPr/>
          <p:nvPr/>
        </p:nvSpPr>
        <p:spPr>
          <a:xfrm>
            <a:off x="7820024" y="5738036"/>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0.193</a:t>
            </a:r>
            <a:endParaRPr lang="en-TW" sz="900" dirty="0">
              <a:latin typeface="微软雅黑" panose="020B0503020204020204" pitchFamily="34" charset="-122"/>
              <a:ea typeface="微软雅黑" panose="020B0503020204020204" pitchFamily="34" charset="-122"/>
            </a:endParaRPr>
          </a:p>
        </p:txBody>
      </p:sp>
      <p:sp>
        <p:nvSpPr>
          <p:cNvPr id="79" name="Rectangle 78">
            <a:extLst>
              <a:ext uri="{FF2B5EF4-FFF2-40B4-BE49-F238E27FC236}">
                <a16:creationId xmlns:a16="http://schemas.microsoft.com/office/drawing/2014/main" id="{0F62A502-069D-1B4B-A45F-DC489C83ED89}"/>
              </a:ext>
            </a:extLst>
          </p:cNvPr>
          <p:cNvSpPr/>
          <p:nvPr/>
        </p:nvSpPr>
        <p:spPr>
          <a:xfrm>
            <a:off x="9000062" y="5739360"/>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0.718</a:t>
            </a:r>
            <a:endParaRPr lang="en-TW" sz="900" dirty="0">
              <a:latin typeface="微软雅黑" panose="020B0503020204020204" pitchFamily="34" charset="-122"/>
              <a:ea typeface="微软雅黑" panose="020B0503020204020204" pitchFamily="34" charset="-122"/>
            </a:endParaRPr>
          </a:p>
        </p:txBody>
      </p:sp>
      <p:cxnSp>
        <p:nvCxnSpPr>
          <p:cNvPr id="81" name="Straight Connector 80">
            <a:extLst>
              <a:ext uri="{FF2B5EF4-FFF2-40B4-BE49-F238E27FC236}">
                <a16:creationId xmlns:a16="http://schemas.microsoft.com/office/drawing/2014/main" id="{4DECD3AE-A2FF-344D-BC87-A7D387F2E21F}"/>
              </a:ext>
            </a:extLst>
          </p:cNvPr>
          <p:cNvCxnSpPr/>
          <p:nvPr/>
        </p:nvCxnSpPr>
        <p:spPr>
          <a:xfrm>
            <a:off x="9255230" y="3977855"/>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CF68C39-6A99-834F-88C7-BA6B698A412A}"/>
              </a:ext>
            </a:extLst>
          </p:cNvPr>
          <p:cNvCxnSpPr/>
          <p:nvPr/>
        </p:nvCxnSpPr>
        <p:spPr>
          <a:xfrm>
            <a:off x="7481888" y="5181819"/>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9FE86F-E447-2A45-BFF3-6AFA5A93ADCA}"/>
              </a:ext>
            </a:extLst>
          </p:cNvPr>
          <p:cNvCxnSpPr>
            <a:cxnSpLocks/>
            <a:endCxn id="57" idx="7"/>
          </p:cNvCxnSpPr>
          <p:nvPr/>
        </p:nvCxnSpPr>
        <p:spPr>
          <a:xfrm flipV="1">
            <a:off x="8054459" y="4898743"/>
            <a:ext cx="623047" cy="18116"/>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ECB1EFD-7D00-4044-830E-26ECC9C20027}"/>
              </a:ext>
            </a:extLst>
          </p:cNvPr>
          <p:cNvCxnSpPr>
            <a:cxnSpLocks/>
          </p:cNvCxnSpPr>
          <p:nvPr/>
        </p:nvCxnSpPr>
        <p:spPr>
          <a:xfrm>
            <a:off x="8697564" y="4531910"/>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nodeType="clickEffect">
                                  <p:stCondLst>
                                    <p:cond delay="0"/>
                                  </p:stCondLst>
                                  <p:childTnLst>
                                    <p:set>
                                      <p:cBhvr>
                                        <p:cTn id="38" dur="1" fill="hold">
                                          <p:stCondLst>
                                            <p:cond delay="0"/>
                                          </p:stCondLst>
                                        </p:cTn>
                                        <p:tgtEl>
                                          <p:spTgt spid="82"/>
                                        </p:tgtEl>
                                        <p:attrNameLst>
                                          <p:attrName>style.visibility</p:attrName>
                                        </p:attrNameLst>
                                      </p:cBhvr>
                                      <p:to>
                                        <p:strVal val="visible"/>
                                      </p:to>
                                    </p:set>
                                    <p:anim calcmode="lin" valueType="num">
                                      <p:cBhvr>
                                        <p:cTn id="39" dur="1000" fill="hold"/>
                                        <p:tgtEl>
                                          <p:spTgt spid="82"/>
                                        </p:tgtEl>
                                        <p:attrNameLst>
                                          <p:attrName>ppt_w</p:attrName>
                                        </p:attrNameLst>
                                      </p:cBhvr>
                                      <p:tavLst>
                                        <p:tav tm="0">
                                          <p:val>
                                            <p:strVal val="#ppt_w*0.70"/>
                                          </p:val>
                                        </p:tav>
                                        <p:tav tm="100000">
                                          <p:val>
                                            <p:strVal val="#ppt_w"/>
                                          </p:val>
                                        </p:tav>
                                      </p:tavLst>
                                    </p:anim>
                                    <p:anim calcmode="lin" valueType="num">
                                      <p:cBhvr>
                                        <p:cTn id="40" dur="1000" fill="hold"/>
                                        <p:tgtEl>
                                          <p:spTgt spid="82"/>
                                        </p:tgtEl>
                                        <p:attrNameLst>
                                          <p:attrName>ppt_h</p:attrName>
                                        </p:attrNameLst>
                                      </p:cBhvr>
                                      <p:tavLst>
                                        <p:tav tm="0">
                                          <p:val>
                                            <p:strVal val="#ppt_h"/>
                                          </p:val>
                                        </p:tav>
                                        <p:tav tm="100000">
                                          <p:val>
                                            <p:strVal val="#ppt_h"/>
                                          </p:val>
                                        </p:tav>
                                      </p:tavLst>
                                    </p:anim>
                                    <p:animEffect transition="in" filter="fade">
                                      <p:cBhvr>
                                        <p:cTn id="41" dur="1000"/>
                                        <p:tgtEl>
                                          <p:spTgt spid="82"/>
                                        </p:tgtEl>
                                      </p:cBhvr>
                                    </p:animEffect>
                                  </p:childTnLst>
                                </p:cTn>
                              </p:par>
                              <p:par>
                                <p:cTn id="42" presetID="55" presetClass="entr" presetSubtype="0" fill="hold" nodeType="withEffect">
                                  <p:stCondLst>
                                    <p:cond delay="0"/>
                                  </p:stCondLst>
                                  <p:childTnLst>
                                    <p:set>
                                      <p:cBhvr>
                                        <p:cTn id="43" dur="1" fill="hold">
                                          <p:stCondLst>
                                            <p:cond delay="0"/>
                                          </p:stCondLst>
                                        </p:cTn>
                                        <p:tgtEl>
                                          <p:spTgt spid="83"/>
                                        </p:tgtEl>
                                        <p:attrNameLst>
                                          <p:attrName>style.visibility</p:attrName>
                                        </p:attrNameLst>
                                      </p:cBhvr>
                                      <p:to>
                                        <p:strVal val="visible"/>
                                      </p:to>
                                    </p:set>
                                    <p:anim calcmode="lin" valueType="num">
                                      <p:cBhvr>
                                        <p:cTn id="44" dur="1000" fill="hold"/>
                                        <p:tgtEl>
                                          <p:spTgt spid="83"/>
                                        </p:tgtEl>
                                        <p:attrNameLst>
                                          <p:attrName>ppt_w</p:attrName>
                                        </p:attrNameLst>
                                      </p:cBhvr>
                                      <p:tavLst>
                                        <p:tav tm="0">
                                          <p:val>
                                            <p:strVal val="#ppt_w*0.70"/>
                                          </p:val>
                                        </p:tav>
                                        <p:tav tm="100000">
                                          <p:val>
                                            <p:strVal val="#ppt_w"/>
                                          </p:val>
                                        </p:tav>
                                      </p:tavLst>
                                    </p:anim>
                                    <p:anim calcmode="lin" valueType="num">
                                      <p:cBhvr>
                                        <p:cTn id="45" dur="1000" fill="hold"/>
                                        <p:tgtEl>
                                          <p:spTgt spid="83"/>
                                        </p:tgtEl>
                                        <p:attrNameLst>
                                          <p:attrName>ppt_h</p:attrName>
                                        </p:attrNameLst>
                                      </p:cBhvr>
                                      <p:tavLst>
                                        <p:tav tm="0">
                                          <p:val>
                                            <p:strVal val="#ppt_h"/>
                                          </p:val>
                                        </p:tav>
                                        <p:tav tm="100000">
                                          <p:val>
                                            <p:strVal val="#ppt_h"/>
                                          </p:val>
                                        </p:tav>
                                      </p:tavLst>
                                    </p:anim>
                                    <p:animEffect transition="in" filter="fade">
                                      <p:cBhvr>
                                        <p:cTn id="46" dur="1000"/>
                                        <p:tgtEl>
                                          <p:spTgt spid="83"/>
                                        </p:tgtEl>
                                      </p:cBhvr>
                                    </p:animEffect>
                                  </p:childTnLst>
                                </p:cTn>
                              </p:par>
                              <p:par>
                                <p:cTn id="47" presetID="55"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 calcmode="lin" valueType="num">
                                      <p:cBhvr>
                                        <p:cTn id="49" dur="1000" fill="hold"/>
                                        <p:tgtEl>
                                          <p:spTgt spid="84"/>
                                        </p:tgtEl>
                                        <p:attrNameLst>
                                          <p:attrName>ppt_w</p:attrName>
                                        </p:attrNameLst>
                                      </p:cBhvr>
                                      <p:tavLst>
                                        <p:tav tm="0">
                                          <p:val>
                                            <p:strVal val="#ppt_w*0.70"/>
                                          </p:val>
                                        </p:tav>
                                        <p:tav tm="100000">
                                          <p:val>
                                            <p:strVal val="#ppt_w"/>
                                          </p:val>
                                        </p:tav>
                                      </p:tavLst>
                                    </p:anim>
                                    <p:anim calcmode="lin" valueType="num">
                                      <p:cBhvr>
                                        <p:cTn id="50" dur="1000" fill="hold"/>
                                        <p:tgtEl>
                                          <p:spTgt spid="84"/>
                                        </p:tgtEl>
                                        <p:attrNameLst>
                                          <p:attrName>ppt_h</p:attrName>
                                        </p:attrNameLst>
                                      </p:cBhvr>
                                      <p:tavLst>
                                        <p:tav tm="0">
                                          <p:val>
                                            <p:strVal val="#ppt_h"/>
                                          </p:val>
                                        </p:tav>
                                        <p:tav tm="100000">
                                          <p:val>
                                            <p:strVal val="#ppt_h"/>
                                          </p:val>
                                        </p:tav>
                                      </p:tavLst>
                                    </p:anim>
                                    <p:animEffect transition="in" filter="fade">
                                      <p:cBhvr>
                                        <p:cTn id="51" dur="1000"/>
                                        <p:tgtEl>
                                          <p:spTgt spid="84"/>
                                        </p:tgtEl>
                                      </p:cBhvr>
                                    </p:animEffect>
                                  </p:childTnLst>
                                </p:cTn>
                              </p:par>
                              <p:par>
                                <p:cTn id="52" presetID="55"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p:cTn id="54" dur="1000" fill="hold"/>
                                        <p:tgtEl>
                                          <p:spTgt spid="81"/>
                                        </p:tgtEl>
                                        <p:attrNameLst>
                                          <p:attrName>ppt_w</p:attrName>
                                        </p:attrNameLst>
                                      </p:cBhvr>
                                      <p:tavLst>
                                        <p:tav tm="0">
                                          <p:val>
                                            <p:strVal val="#ppt_w*0.70"/>
                                          </p:val>
                                        </p:tav>
                                        <p:tav tm="100000">
                                          <p:val>
                                            <p:strVal val="#ppt_w"/>
                                          </p:val>
                                        </p:tav>
                                      </p:tavLst>
                                    </p:anim>
                                    <p:anim calcmode="lin" valueType="num">
                                      <p:cBhvr>
                                        <p:cTn id="55" dur="1000" fill="hold"/>
                                        <p:tgtEl>
                                          <p:spTgt spid="81"/>
                                        </p:tgtEl>
                                        <p:attrNameLst>
                                          <p:attrName>ppt_h</p:attrName>
                                        </p:attrNameLst>
                                      </p:cBhvr>
                                      <p:tavLst>
                                        <p:tav tm="0">
                                          <p:val>
                                            <p:strVal val="#ppt_h"/>
                                          </p:val>
                                        </p:tav>
                                        <p:tav tm="100000">
                                          <p:val>
                                            <p:strVal val="#ppt_h"/>
                                          </p:val>
                                        </p:tav>
                                      </p:tavLst>
                                    </p:anim>
                                    <p:animEffect transition="in" filter="fade">
                                      <p:cBhvr>
                                        <p:cTn id="56"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7" grpId="0"/>
      <p:bldP spid="78" grpId="0"/>
      <p:bldP spid="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3F52F-8968-9340-A065-7573274B138D}"/>
              </a:ext>
            </a:extLst>
          </p:cNvPr>
          <p:cNvSpPr>
            <a:spLocks noGrp="1"/>
          </p:cNvSpPr>
          <p:nvPr>
            <p:ph type="body" sz="quarter" idx="10"/>
          </p:nvPr>
        </p:nvSpPr>
        <p:spPr/>
        <p:txBody>
          <a:bodyPr/>
          <a:lstStyle/>
          <a:p>
            <a:r>
              <a:rPr lang="en-TW" dirty="0"/>
              <a:t>樹越深模型越複雜</a:t>
            </a:r>
          </a:p>
        </p:txBody>
      </p:sp>
      <p:pic>
        <p:nvPicPr>
          <p:cNvPr id="4" name="Picture 3">
            <a:extLst>
              <a:ext uri="{FF2B5EF4-FFF2-40B4-BE49-F238E27FC236}">
                <a16:creationId xmlns:a16="http://schemas.microsoft.com/office/drawing/2014/main" id="{63CB00BE-06F6-384C-9E26-9C8731E45193}"/>
              </a:ext>
            </a:extLst>
          </p:cNvPr>
          <p:cNvPicPr>
            <a:picLocks noChangeAspect="1"/>
          </p:cNvPicPr>
          <p:nvPr/>
        </p:nvPicPr>
        <p:blipFill>
          <a:blip r:embed="rId3"/>
          <a:stretch>
            <a:fillRect/>
          </a:stretch>
        </p:blipFill>
        <p:spPr>
          <a:xfrm>
            <a:off x="1151937" y="1002075"/>
            <a:ext cx="4000685" cy="2633362"/>
          </a:xfrm>
          <a:prstGeom prst="rect">
            <a:avLst/>
          </a:prstGeom>
        </p:spPr>
      </p:pic>
      <p:pic>
        <p:nvPicPr>
          <p:cNvPr id="6" name="Picture 5">
            <a:extLst>
              <a:ext uri="{FF2B5EF4-FFF2-40B4-BE49-F238E27FC236}">
                <a16:creationId xmlns:a16="http://schemas.microsoft.com/office/drawing/2014/main" id="{5B575C7D-4985-6146-8C82-B467AA22EA06}"/>
              </a:ext>
            </a:extLst>
          </p:cNvPr>
          <p:cNvPicPr>
            <a:picLocks noChangeAspect="1"/>
          </p:cNvPicPr>
          <p:nvPr/>
        </p:nvPicPr>
        <p:blipFill>
          <a:blip r:embed="rId4"/>
          <a:stretch>
            <a:fillRect/>
          </a:stretch>
        </p:blipFill>
        <p:spPr>
          <a:xfrm>
            <a:off x="6096000" y="961458"/>
            <a:ext cx="4000685" cy="2673979"/>
          </a:xfrm>
          <a:prstGeom prst="rect">
            <a:avLst/>
          </a:prstGeom>
        </p:spPr>
      </p:pic>
      <p:pic>
        <p:nvPicPr>
          <p:cNvPr id="8" name="Picture 7">
            <a:extLst>
              <a:ext uri="{FF2B5EF4-FFF2-40B4-BE49-F238E27FC236}">
                <a16:creationId xmlns:a16="http://schemas.microsoft.com/office/drawing/2014/main" id="{C6B8030D-33A5-4E48-A2AE-C1C784673CDA}"/>
              </a:ext>
            </a:extLst>
          </p:cNvPr>
          <p:cNvPicPr>
            <a:picLocks noChangeAspect="1"/>
          </p:cNvPicPr>
          <p:nvPr/>
        </p:nvPicPr>
        <p:blipFill>
          <a:blip r:embed="rId5"/>
          <a:stretch>
            <a:fillRect/>
          </a:stretch>
        </p:blipFill>
        <p:spPr>
          <a:xfrm>
            <a:off x="1151937" y="3635437"/>
            <a:ext cx="3939915" cy="2726051"/>
          </a:xfrm>
          <a:prstGeom prst="rect">
            <a:avLst/>
          </a:prstGeom>
        </p:spPr>
      </p:pic>
      <p:pic>
        <p:nvPicPr>
          <p:cNvPr id="10" name="Picture 9">
            <a:extLst>
              <a:ext uri="{FF2B5EF4-FFF2-40B4-BE49-F238E27FC236}">
                <a16:creationId xmlns:a16="http://schemas.microsoft.com/office/drawing/2014/main" id="{2138A547-FF8E-A04B-A2CA-44E8C85A8984}"/>
              </a:ext>
            </a:extLst>
          </p:cNvPr>
          <p:cNvPicPr>
            <a:picLocks noChangeAspect="1"/>
          </p:cNvPicPr>
          <p:nvPr/>
        </p:nvPicPr>
        <p:blipFill>
          <a:blip r:embed="rId6"/>
          <a:stretch>
            <a:fillRect/>
          </a:stretch>
        </p:blipFill>
        <p:spPr>
          <a:xfrm>
            <a:off x="6096001" y="3644993"/>
            <a:ext cx="4000684" cy="2677381"/>
          </a:xfrm>
          <a:prstGeom prst="rect">
            <a:avLst/>
          </a:prstGeom>
        </p:spPr>
      </p:pic>
      <p:sp>
        <p:nvSpPr>
          <p:cNvPr id="11" name="Rectangle 10">
            <a:extLst>
              <a:ext uri="{FF2B5EF4-FFF2-40B4-BE49-F238E27FC236}">
                <a16:creationId xmlns:a16="http://schemas.microsoft.com/office/drawing/2014/main" id="{B5974503-EF7A-7D4E-AF28-7275F889DDB3}"/>
              </a:ext>
            </a:extLst>
          </p:cNvPr>
          <p:cNvSpPr/>
          <p:nvPr/>
        </p:nvSpPr>
        <p:spPr>
          <a:xfrm>
            <a:off x="1621711" y="1393856"/>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1</a:t>
            </a:r>
            <a:endParaRPr lang="en-TW" sz="1000" dirty="0">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E6243443-EE22-AC4C-9CA8-6FD6DA17F3C4}"/>
              </a:ext>
            </a:extLst>
          </p:cNvPr>
          <p:cNvSpPr/>
          <p:nvPr/>
        </p:nvSpPr>
        <p:spPr>
          <a:xfrm>
            <a:off x="6591438" y="1403341"/>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2</a:t>
            </a:r>
            <a:endParaRPr lang="en-TW" sz="1000" dirty="0">
              <a:latin typeface="微软雅黑" panose="020B0503020204020204" pitchFamily="34" charset="-122"/>
              <a:ea typeface="微软雅黑" panose="020B0503020204020204" pitchFamily="34" charset="-122"/>
            </a:endParaRPr>
          </a:p>
        </p:txBody>
      </p:sp>
      <p:sp>
        <p:nvSpPr>
          <p:cNvPr id="13" name="Rectangle 12">
            <a:extLst>
              <a:ext uri="{FF2B5EF4-FFF2-40B4-BE49-F238E27FC236}">
                <a16:creationId xmlns:a16="http://schemas.microsoft.com/office/drawing/2014/main" id="{10584823-1E36-6F44-865D-5341A90F59FD}"/>
              </a:ext>
            </a:extLst>
          </p:cNvPr>
          <p:cNvSpPr/>
          <p:nvPr/>
        </p:nvSpPr>
        <p:spPr>
          <a:xfrm>
            <a:off x="1621711" y="4071331"/>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4</a:t>
            </a:r>
            <a:endParaRPr lang="en-TW" sz="10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0A598955-FCA3-4545-A3EE-867BCE2F29AA}"/>
              </a:ext>
            </a:extLst>
          </p:cNvPr>
          <p:cNvSpPr/>
          <p:nvPr/>
        </p:nvSpPr>
        <p:spPr>
          <a:xfrm>
            <a:off x="6569136" y="4066589"/>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6</a:t>
            </a:r>
            <a:endParaRPr lang="en-TW" sz="1000" dirty="0">
              <a:latin typeface="微软雅黑" panose="020B0503020204020204" pitchFamily="34" charset="-122"/>
              <a:ea typeface="微软雅黑" panose="020B0503020204020204" pitchFamily="34" charset="-122"/>
            </a:endParaRPr>
          </a:p>
        </p:txBody>
      </p:sp>
      <p:sp>
        <p:nvSpPr>
          <p:cNvPr id="15" name="Rectangle 14">
            <a:extLst>
              <a:ext uri="{FF2B5EF4-FFF2-40B4-BE49-F238E27FC236}">
                <a16:creationId xmlns:a16="http://schemas.microsoft.com/office/drawing/2014/main" id="{D848AF46-2C7A-DD4A-A5F2-ECC940248E00}"/>
              </a:ext>
            </a:extLst>
          </p:cNvPr>
          <p:cNvSpPr/>
          <p:nvPr/>
        </p:nvSpPr>
        <p:spPr>
          <a:xfrm>
            <a:off x="10154263" y="5496881"/>
            <a:ext cx="2042547" cy="369332"/>
          </a:xfrm>
          <a:prstGeom prst="rect">
            <a:avLst/>
          </a:prstGeom>
        </p:spPr>
        <p:txBody>
          <a:bodyPr wrap="none">
            <a:spAutoFit/>
          </a:bodyPr>
          <a:lstStyle/>
          <a:p>
            <a:r>
              <a:rPr lang="en-US" altLang="zh-TW" i="1" dirty="0"/>
              <a:t>f</a:t>
            </a:r>
            <a:r>
              <a:rPr lang="en-US" altLang="zh-TW" dirty="0"/>
              <a:t>(</a:t>
            </a:r>
            <a:r>
              <a:rPr lang="en-US" altLang="zh-TW" i="1" dirty="0"/>
              <a:t>x</a:t>
            </a:r>
            <a:r>
              <a:rPr lang="en-US" altLang="zh-TW" dirty="0"/>
              <a:t>)= 3</a:t>
            </a:r>
            <a:r>
              <a:rPr lang="en-US" altLang="zh-TW" i="1" dirty="0"/>
              <a:t>x</a:t>
            </a:r>
            <a:r>
              <a:rPr lang="en-US" altLang="zh-TW" dirty="0"/>
              <a:t>+15 + </a:t>
            </a:r>
            <a:r>
              <a:rPr lang="en-US" altLang="zh-TW" sz="1400" dirty="0"/>
              <a:t>noise</a:t>
            </a:r>
            <a:endParaRPr lang="en-TW" dirty="0"/>
          </a:p>
        </p:txBody>
      </p:sp>
    </p:spTree>
    <p:extLst>
      <p:ext uri="{BB962C8B-B14F-4D97-AF65-F5344CB8AC3E}">
        <p14:creationId xmlns:p14="http://schemas.microsoft.com/office/powerpoint/2010/main" val="367528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回歸樹該如何選擇</a:t>
            </a:r>
            <a:r>
              <a:rPr lang="zh-TW" altLang="en-US" dirty="0"/>
              <a:t>切割點</a:t>
            </a:r>
            <a:r>
              <a:rPr lang="en-US" altLang="zh-TW" dirty="0"/>
              <a:t>?</a:t>
            </a:r>
            <a:endParaRPr lang="en-TW" dirty="0"/>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8186857" cy="461665"/>
          </a:xfrm>
          <a:prstGeom prst="rect">
            <a:avLst/>
          </a:prstGeom>
        </p:spPr>
        <p:txBody>
          <a:bodyPr wrap="none">
            <a:spAutoFit/>
          </a:bodyPr>
          <a:lstStyle/>
          <a:p>
            <a:r>
              <a:rPr lang="zh-TW" altLang="en-US" sz="2400" kern="0" dirty="0">
                <a:solidFill>
                  <a:srgbClr val="595959"/>
                </a:solidFill>
                <a:cs typeface="Arial"/>
              </a:rPr>
              <a:t>透過評估指標找出誤差最小的值作為樹的特徵選擇與切割點</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2823209" cy="1881925"/>
          </a:xfrm>
          <a:prstGeom prst="rect">
            <a:avLst/>
          </a:prstGeom>
        </p:spPr>
        <p:txBody>
          <a:bodyPr wrap="none">
            <a:spAutoFit/>
          </a:bodyPr>
          <a:lstStyle/>
          <a:p>
            <a:pPr indent="-285750">
              <a:lnSpc>
                <a:spcPct val="150000"/>
              </a:lnSpc>
              <a:buFont typeface="Arial" panose="020B0604020202020204" pitchFamily="34" charset="0"/>
              <a:buChar char="•"/>
            </a:pPr>
            <a:r>
              <a:rPr lang="en-US" sz="2000" kern="0" dirty="0">
                <a:solidFill>
                  <a:srgbClr val="595959"/>
                </a:solidFill>
                <a:cs typeface="Arial"/>
              </a:rPr>
              <a:t>Mean Square Error</a:t>
            </a:r>
          </a:p>
          <a:p>
            <a:pPr indent="-285750">
              <a:lnSpc>
                <a:spcPct val="150000"/>
              </a:lnSpc>
              <a:buFont typeface="Arial" panose="020B0604020202020204" pitchFamily="34" charset="0"/>
              <a:buChar char="•"/>
            </a:pPr>
            <a:r>
              <a:rPr lang="en-US" sz="2000" kern="0" dirty="0">
                <a:solidFill>
                  <a:srgbClr val="595959"/>
                </a:solidFill>
                <a:cs typeface="Arial"/>
              </a:rPr>
              <a:t>Mean Absolute Error</a:t>
            </a:r>
          </a:p>
          <a:p>
            <a:pPr indent="-285750">
              <a:lnSpc>
                <a:spcPct val="150000"/>
              </a:lnSpc>
              <a:buFont typeface="Arial" panose="020B0604020202020204" pitchFamily="34" charset="0"/>
              <a:buChar char="•"/>
            </a:pPr>
            <a:endParaRPr lang="en-US"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pic>
        <p:nvPicPr>
          <p:cNvPr id="1030" name="Picture 6" descr="Image for post">
            <a:extLst>
              <a:ext uri="{FF2B5EF4-FFF2-40B4-BE49-F238E27FC236}">
                <a16:creationId xmlns:a16="http://schemas.microsoft.com/office/drawing/2014/main" id="{1BA5847D-148C-F440-BE3D-BB7325EAE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098" y="2256534"/>
            <a:ext cx="29591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for post">
            <a:extLst>
              <a:ext uri="{FF2B5EF4-FFF2-40B4-BE49-F238E27FC236}">
                <a16:creationId xmlns:a16="http://schemas.microsoft.com/office/drawing/2014/main" id="{57DDFBC1-2F37-0E41-95B6-0EE8354F7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098" y="3483354"/>
            <a:ext cx="26543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09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5666F1-2884-6242-8E4F-F324A474ED81}"/>
              </a:ext>
            </a:extLst>
          </p:cNvPr>
          <p:cNvSpPr>
            <a:spLocks noGrp="1"/>
          </p:cNvSpPr>
          <p:nvPr>
            <p:ph type="body" sz="quarter" idx="10"/>
          </p:nvPr>
        </p:nvSpPr>
        <p:spPr/>
        <p:txBody>
          <a:bodyPr/>
          <a:lstStyle/>
          <a:p>
            <a:r>
              <a:rPr lang="en-US" dirty="0"/>
              <a:t>CART</a:t>
            </a:r>
            <a:r>
              <a:rPr lang="zh-TW" altLang="en-US" dirty="0"/>
              <a:t>決策樹</a:t>
            </a:r>
            <a:endParaRPr lang="en-TW" dirty="0"/>
          </a:p>
        </p:txBody>
      </p:sp>
      <p:sp>
        <p:nvSpPr>
          <p:cNvPr id="3" name="Rectangle 2">
            <a:extLst>
              <a:ext uri="{FF2B5EF4-FFF2-40B4-BE49-F238E27FC236}">
                <a16:creationId xmlns:a16="http://schemas.microsoft.com/office/drawing/2014/main" id="{03ED98D5-7277-BB4E-B1EB-3957C6A78B29}"/>
              </a:ext>
            </a:extLst>
          </p:cNvPr>
          <p:cNvSpPr/>
          <p:nvPr/>
        </p:nvSpPr>
        <p:spPr>
          <a:xfrm>
            <a:off x="792376" y="1203661"/>
            <a:ext cx="10222670" cy="1422377"/>
          </a:xfrm>
          <a:prstGeom prst="rect">
            <a:avLst/>
          </a:prstGeom>
        </p:spPr>
        <p:txBody>
          <a:bodyPr wrap="none">
            <a:spAutoFit/>
          </a:bodyPr>
          <a:lstStyle/>
          <a:p>
            <a:pPr marL="342900" indent="-342900">
              <a:lnSpc>
                <a:spcPct val="150000"/>
              </a:lnSpc>
              <a:buFont typeface="Arial" panose="020B0604020202020204" pitchFamily="34" charset="0"/>
              <a:buChar char="•"/>
            </a:pPr>
            <a:r>
              <a:rPr lang="en-US" sz="2000" kern="0" dirty="0">
                <a:solidFill>
                  <a:srgbClr val="595959"/>
                </a:solidFill>
                <a:cs typeface="Arial"/>
              </a:rPr>
              <a:t>scikit-learn</a:t>
            </a:r>
            <a:r>
              <a:rPr lang="zh-TW" altLang="en-US" sz="2000" kern="0" dirty="0">
                <a:solidFill>
                  <a:srgbClr val="595959"/>
                </a:solidFill>
                <a:cs typeface="Arial"/>
              </a:rPr>
              <a:t> 決策樹演算法採用 </a:t>
            </a:r>
            <a:r>
              <a:rPr lang="en-US" altLang="zh-TW" sz="2000" kern="0" dirty="0">
                <a:solidFill>
                  <a:srgbClr val="595959"/>
                </a:solidFill>
                <a:cs typeface="Arial"/>
              </a:rPr>
              <a:t>CART</a:t>
            </a:r>
            <a:r>
              <a:rPr lang="en-US" sz="2000" kern="0" dirty="0">
                <a:solidFill>
                  <a:srgbClr val="595959"/>
                </a:solidFill>
                <a:cs typeface="Arial"/>
              </a:rPr>
              <a:t> (Classification and Regression Tree)</a:t>
            </a:r>
            <a:r>
              <a:rPr lang="zh-TW" altLang="en-US" sz="2000" kern="0" dirty="0">
                <a:solidFill>
                  <a:srgbClr val="595959"/>
                </a:solidFill>
                <a:cs typeface="Arial"/>
              </a:rPr>
              <a:t> 樹演算法。</a:t>
            </a:r>
            <a:endParaRPr lang="en-US" altLang="zh-TW" sz="2000" kern="0" dirty="0">
              <a:solidFill>
                <a:srgbClr val="595959"/>
              </a:solidFill>
              <a:cs typeface="Arial"/>
            </a:endParaRPr>
          </a:p>
          <a:p>
            <a:pPr marL="342900" indent="-342900">
              <a:lnSpc>
                <a:spcPct val="150000"/>
              </a:lnSpc>
              <a:buFont typeface="Arial" panose="020B0604020202020204" pitchFamily="34" charset="0"/>
              <a:buChar char="•"/>
            </a:pPr>
            <a:r>
              <a:rPr lang="zh-TW" altLang="en-US" sz="2000" kern="0" dirty="0">
                <a:solidFill>
                  <a:srgbClr val="595959"/>
                </a:solidFill>
                <a:cs typeface="Arial"/>
              </a:rPr>
              <a:t>可以做分類和迴歸預測。</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在每一個節點上都是採用二分法。</a:t>
            </a:r>
            <a:endParaRPr lang="en-TW" sz="2000" kern="0" dirty="0">
              <a:solidFill>
                <a:srgbClr val="595959"/>
              </a:solidFill>
              <a:cs typeface="Arial"/>
            </a:endParaRPr>
          </a:p>
        </p:txBody>
      </p:sp>
      <p:pic>
        <p:nvPicPr>
          <p:cNvPr id="4" name="Picture 3">
            <a:extLst>
              <a:ext uri="{FF2B5EF4-FFF2-40B4-BE49-F238E27FC236}">
                <a16:creationId xmlns:a16="http://schemas.microsoft.com/office/drawing/2014/main" id="{488DFD6A-5359-1545-BC8A-618F87D5831A}"/>
              </a:ext>
            </a:extLst>
          </p:cNvPr>
          <p:cNvPicPr>
            <a:picLocks noChangeAspect="1"/>
          </p:cNvPicPr>
          <p:nvPr/>
        </p:nvPicPr>
        <p:blipFill>
          <a:blip r:embed="rId3"/>
          <a:stretch>
            <a:fillRect/>
          </a:stretch>
        </p:blipFill>
        <p:spPr>
          <a:xfrm>
            <a:off x="1571123" y="3742938"/>
            <a:ext cx="4524877" cy="1422377"/>
          </a:xfrm>
          <a:prstGeom prst="rect">
            <a:avLst/>
          </a:prstGeom>
        </p:spPr>
      </p:pic>
      <p:cxnSp>
        <p:nvCxnSpPr>
          <p:cNvPr id="5" name="Straight Arrow Connector 4">
            <a:extLst>
              <a:ext uri="{FF2B5EF4-FFF2-40B4-BE49-F238E27FC236}">
                <a16:creationId xmlns:a16="http://schemas.microsoft.com/office/drawing/2014/main" id="{7E6ABD7D-1827-F641-875D-BAAEBA014F2D}"/>
              </a:ext>
            </a:extLst>
          </p:cNvPr>
          <p:cNvCxnSpPr>
            <a:cxnSpLocks/>
          </p:cNvCxnSpPr>
          <p:nvPr/>
        </p:nvCxnSpPr>
        <p:spPr>
          <a:xfrm flipV="1">
            <a:off x="7049293" y="352817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B1DAC41-1FAC-884F-9288-FADCCBE59DE5}"/>
              </a:ext>
            </a:extLst>
          </p:cNvPr>
          <p:cNvCxnSpPr>
            <a:cxnSpLocks/>
          </p:cNvCxnSpPr>
          <p:nvPr/>
        </p:nvCxnSpPr>
        <p:spPr>
          <a:xfrm>
            <a:off x="7039019" y="5704586"/>
            <a:ext cx="3348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F0061C1-8BC7-794A-A5BD-7274D61283DB}"/>
              </a:ext>
            </a:extLst>
          </p:cNvPr>
          <p:cNvSpPr/>
          <p:nvPr/>
        </p:nvSpPr>
        <p:spPr>
          <a:xfrm>
            <a:off x="10481600" y="5519920"/>
            <a:ext cx="38504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r>
              <a:rPr lang="en-US" b="0" cap="none" spc="0" baseline="-25000" dirty="0">
                <a:ln w="0"/>
                <a:solidFill>
                  <a:schemeClr val="tx1"/>
                </a:solidFill>
                <a:effectLst>
                  <a:outerShdw blurRad="38100" dist="19050" dir="2700000" algn="tl" rotWithShape="0">
                    <a:schemeClr val="dk1">
                      <a:alpha val="40000"/>
                    </a:schemeClr>
                  </a:outerShdw>
                </a:effectLst>
              </a:rPr>
              <a:t>1</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CAA802A7-5F95-F642-9BC0-8343CEB601DF}"/>
              </a:ext>
            </a:extLst>
          </p:cNvPr>
          <p:cNvSpPr/>
          <p:nvPr/>
        </p:nvSpPr>
        <p:spPr>
          <a:xfrm>
            <a:off x="9038148" y="43615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C92D49B-C3A5-8D45-AE9D-82C1C89C445F}"/>
              </a:ext>
            </a:extLst>
          </p:cNvPr>
          <p:cNvSpPr/>
          <p:nvPr/>
        </p:nvSpPr>
        <p:spPr>
          <a:xfrm>
            <a:off x="8830929" y="4463127"/>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2AC333-1846-F94A-8966-45C864B9BE5A}"/>
              </a:ext>
            </a:extLst>
          </p:cNvPr>
          <p:cNvSpPr/>
          <p:nvPr/>
        </p:nvSpPr>
        <p:spPr>
          <a:xfrm>
            <a:off x="9251306" y="404019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65C502-A976-C94A-9832-394682E246AE}"/>
              </a:ext>
            </a:extLst>
          </p:cNvPr>
          <p:cNvSpPr/>
          <p:nvPr/>
        </p:nvSpPr>
        <p:spPr>
          <a:xfrm>
            <a:off x="8694563" y="43283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E41F77E-7AC5-8947-A416-9FE3D3241473}"/>
              </a:ext>
            </a:extLst>
          </p:cNvPr>
          <p:cNvSpPr/>
          <p:nvPr/>
        </p:nvSpPr>
        <p:spPr>
          <a:xfrm>
            <a:off x="9546961" y="372347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7B39098-D94A-A944-9EDF-C1E6F3903B15}"/>
              </a:ext>
            </a:extLst>
          </p:cNvPr>
          <p:cNvSpPr/>
          <p:nvPr/>
        </p:nvSpPr>
        <p:spPr>
          <a:xfrm>
            <a:off x="9726133" y="4025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30AB2FB-ACAA-0749-9A2A-53D80BC518D3}"/>
              </a:ext>
            </a:extLst>
          </p:cNvPr>
          <p:cNvSpPr/>
          <p:nvPr/>
        </p:nvSpPr>
        <p:spPr>
          <a:xfrm>
            <a:off x="9438961" y="4079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CDE8EB9-315B-D94B-BF40-51890D3FF57D}"/>
              </a:ext>
            </a:extLst>
          </p:cNvPr>
          <p:cNvSpPr/>
          <p:nvPr/>
        </p:nvSpPr>
        <p:spPr>
          <a:xfrm>
            <a:off x="9086303" y="46341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1C79DD7-E14F-A54E-B2DB-7201BD7323C5}"/>
              </a:ext>
            </a:extLst>
          </p:cNvPr>
          <p:cNvSpPr/>
          <p:nvPr/>
        </p:nvSpPr>
        <p:spPr>
          <a:xfrm>
            <a:off x="7603682"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7" name="Oval 16">
            <a:extLst>
              <a:ext uri="{FF2B5EF4-FFF2-40B4-BE49-F238E27FC236}">
                <a16:creationId xmlns:a16="http://schemas.microsoft.com/office/drawing/2014/main" id="{39D9FBD0-669E-3E47-9F0E-3641DEF0CDD5}"/>
              </a:ext>
            </a:extLst>
          </p:cNvPr>
          <p:cNvSpPr/>
          <p:nvPr/>
        </p:nvSpPr>
        <p:spPr>
          <a:xfrm>
            <a:off x="7821365" y="49380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8" name="Oval 17">
            <a:extLst>
              <a:ext uri="{FF2B5EF4-FFF2-40B4-BE49-F238E27FC236}">
                <a16:creationId xmlns:a16="http://schemas.microsoft.com/office/drawing/2014/main" id="{3416E0FE-29AA-554D-86A1-F5D656FADFAF}"/>
              </a:ext>
            </a:extLst>
          </p:cNvPr>
          <p:cNvSpPr/>
          <p:nvPr/>
        </p:nvSpPr>
        <p:spPr>
          <a:xfrm>
            <a:off x="7657682" y="53224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9" name="Oval 18">
            <a:extLst>
              <a:ext uri="{FF2B5EF4-FFF2-40B4-BE49-F238E27FC236}">
                <a16:creationId xmlns:a16="http://schemas.microsoft.com/office/drawing/2014/main" id="{B7BF5E00-1FE6-8E41-8D7A-C13D40D54F2C}"/>
              </a:ext>
            </a:extLst>
          </p:cNvPr>
          <p:cNvSpPr/>
          <p:nvPr/>
        </p:nvSpPr>
        <p:spPr>
          <a:xfrm>
            <a:off x="8367485" y="48268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0" name="Oval 19">
            <a:extLst>
              <a:ext uri="{FF2B5EF4-FFF2-40B4-BE49-F238E27FC236}">
                <a16:creationId xmlns:a16="http://schemas.microsoft.com/office/drawing/2014/main" id="{C5383D47-758F-C747-AE6E-2E0951D9BF84}"/>
              </a:ext>
            </a:extLst>
          </p:cNvPr>
          <p:cNvSpPr/>
          <p:nvPr/>
        </p:nvSpPr>
        <p:spPr>
          <a:xfrm>
            <a:off x="8600686" y="488556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1" name="Oval 20">
            <a:extLst>
              <a:ext uri="{FF2B5EF4-FFF2-40B4-BE49-F238E27FC236}">
                <a16:creationId xmlns:a16="http://schemas.microsoft.com/office/drawing/2014/main" id="{3C0DCA75-51BF-2C4F-AB52-648B8BA5CD38}"/>
              </a:ext>
            </a:extLst>
          </p:cNvPr>
          <p:cNvSpPr/>
          <p:nvPr/>
        </p:nvSpPr>
        <p:spPr>
          <a:xfrm>
            <a:off x="8182053" y="46954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2" name="Oval 21">
            <a:extLst>
              <a:ext uri="{FF2B5EF4-FFF2-40B4-BE49-F238E27FC236}">
                <a16:creationId xmlns:a16="http://schemas.microsoft.com/office/drawing/2014/main" id="{69EB4038-2CF4-1A4C-9CE3-B393CFA809E3}"/>
              </a:ext>
            </a:extLst>
          </p:cNvPr>
          <p:cNvSpPr/>
          <p:nvPr/>
        </p:nvSpPr>
        <p:spPr>
          <a:xfrm>
            <a:off x="8111941"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3" name="Oval 22">
            <a:extLst>
              <a:ext uri="{FF2B5EF4-FFF2-40B4-BE49-F238E27FC236}">
                <a16:creationId xmlns:a16="http://schemas.microsoft.com/office/drawing/2014/main" id="{BBF2E106-92BA-9C49-935A-A708A0CBC029}"/>
              </a:ext>
            </a:extLst>
          </p:cNvPr>
          <p:cNvSpPr/>
          <p:nvPr/>
        </p:nvSpPr>
        <p:spPr>
          <a:xfrm>
            <a:off x="7878741" y="51368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4" name="Oval 23">
            <a:extLst>
              <a:ext uri="{FF2B5EF4-FFF2-40B4-BE49-F238E27FC236}">
                <a16:creationId xmlns:a16="http://schemas.microsoft.com/office/drawing/2014/main" id="{736EEC3B-ED58-3043-B82A-EFABF2115A68}"/>
              </a:ext>
            </a:extLst>
          </p:cNvPr>
          <p:cNvSpPr/>
          <p:nvPr/>
        </p:nvSpPr>
        <p:spPr>
          <a:xfrm>
            <a:off x="8467674" y="46532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5" name="Rectangle 34">
            <a:extLst>
              <a:ext uri="{FF2B5EF4-FFF2-40B4-BE49-F238E27FC236}">
                <a16:creationId xmlns:a16="http://schemas.microsoft.com/office/drawing/2014/main" id="{41F0032B-39A6-B541-89B3-5FD408DBF923}"/>
              </a:ext>
            </a:extLst>
          </p:cNvPr>
          <p:cNvSpPr/>
          <p:nvPr/>
        </p:nvSpPr>
        <p:spPr>
          <a:xfrm>
            <a:off x="6846499" y="3029149"/>
            <a:ext cx="38504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x</a:t>
            </a:r>
            <a:r>
              <a:rPr lang="en-US" baseline="-25000" dirty="0">
                <a:ln w="0"/>
                <a:effectLst>
                  <a:outerShdw blurRad="38100" dist="19050" dir="2700000" algn="tl" rotWithShape="0">
                    <a:schemeClr val="dk1">
                      <a:alpha val="40000"/>
                    </a:schemeClr>
                  </a:outerShdw>
                </a:effectLst>
              </a:rPr>
              <a:t>2</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36" name="Oval 35">
            <a:extLst>
              <a:ext uri="{FF2B5EF4-FFF2-40B4-BE49-F238E27FC236}">
                <a16:creationId xmlns:a16="http://schemas.microsoft.com/office/drawing/2014/main" id="{812B3F95-C099-8C47-8D49-09599363EDC6}"/>
              </a:ext>
            </a:extLst>
          </p:cNvPr>
          <p:cNvSpPr/>
          <p:nvPr/>
        </p:nvSpPr>
        <p:spPr>
          <a:xfrm>
            <a:off x="7756082" y="40126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7" name="Oval 36">
            <a:extLst>
              <a:ext uri="{FF2B5EF4-FFF2-40B4-BE49-F238E27FC236}">
                <a16:creationId xmlns:a16="http://schemas.microsoft.com/office/drawing/2014/main" id="{D84C21C7-66DF-8F4B-92F8-DC57944216D5}"/>
              </a:ext>
            </a:extLst>
          </p:cNvPr>
          <p:cNvSpPr/>
          <p:nvPr/>
        </p:nvSpPr>
        <p:spPr>
          <a:xfrm>
            <a:off x="7973765" y="3875007"/>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8" name="Oval 37">
            <a:extLst>
              <a:ext uri="{FF2B5EF4-FFF2-40B4-BE49-F238E27FC236}">
                <a16:creationId xmlns:a16="http://schemas.microsoft.com/office/drawing/2014/main" id="{BB104375-5948-2A46-B61D-D726C7E1DD4E}"/>
              </a:ext>
            </a:extLst>
          </p:cNvPr>
          <p:cNvSpPr/>
          <p:nvPr/>
        </p:nvSpPr>
        <p:spPr>
          <a:xfrm>
            <a:off x="7810082" y="425933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9" name="Oval 38">
            <a:extLst>
              <a:ext uri="{FF2B5EF4-FFF2-40B4-BE49-F238E27FC236}">
                <a16:creationId xmlns:a16="http://schemas.microsoft.com/office/drawing/2014/main" id="{B4C179BF-4737-1A4C-9BC8-725DC4A303A1}"/>
              </a:ext>
            </a:extLst>
          </p:cNvPr>
          <p:cNvSpPr/>
          <p:nvPr/>
        </p:nvSpPr>
        <p:spPr>
          <a:xfrm>
            <a:off x="8519885" y="37637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0" name="Oval 39">
            <a:extLst>
              <a:ext uri="{FF2B5EF4-FFF2-40B4-BE49-F238E27FC236}">
                <a16:creationId xmlns:a16="http://schemas.microsoft.com/office/drawing/2014/main" id="{D74F3F2B-B6B7-B04C-BF3D-E718287C4918}"/>
              </a:ext>
            </a:extLst>
          </p:cNvPr>
          <p:cNvSpPr/>
          <p:nvPr/>
        </p:nvSpPr>
        <p:spPr>
          <a:xfrm>
            <a:off x="8334453" y="3632325"/>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1" name="Oval 40">
            <a:extLst>
              <a:ext uri="{FF2B5EF4-FFF2-40B4-BE49-F238E27FC236}">
                <a16:creationId xmlns:a16="http://schemas.microsoft.com/office/drawing/2014/main" id="{F173E4FC-22AB-9D4E-9D76-B55F826B1368}"/>
              </a:ext>
            </a:extLst>
          </p:cNvPr>
          <p:cNvSpPr/>
          <p:nvPr/>
        </p:nvSpPr>
        <p:spPr>
          <a:xfrm>
            <a:off x="8264341" y="40126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2" name="Oval 41">
            <a:extLst>
              <a:ext uri="{FF2B5EF4-FFF2-40B4-BE49-F238E27FC236}">
                <a16:creationId xmlns:a16="http://schemas.microsoft.com/office/drawing/2014/main" id="{10DCE01D-10EC-5647-9519-A75ED4B10610}"/>
              </a:ext>
            </a:extLst>
          </p:cNvPr>
          <p:cNvSpPr/>
          <p:nvPr/>
        </p:nvSpPr>
        <p:spPr>
          <a:xfrm>
            <a:off x="8031141" y="407373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3" name="Oval 42">
            <a:extLst>
              <a:ext uri="{FF2B5EF4-FFF2-40B4-BE49-F238E27FC236}">
                <a16:creationId xmlns:a16="http://schemas.microsoft.com/office/drawing/2014/main" id="{5DF345D6-5F01-BE42-8CB5-3CC467123FE9}"/>
              </a:ext>
            </a:extLst>
          </p:cNvPr>
          <p:cNvSpPr/>
          <p:nvPr/>
        </p:nvSpPr>
        <p:spPr>
          <a:xfrm>
            <a:off x="7756082" y="52281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4" name="Oval 43">
            <a:extLst>
              <a:ext uri="{FF2B5EF4-FFF2-40B4-BE49-F238E27FC236}">
                <a16:creationId xmlns:a16="http://schemas.microsoft.com/office/drawing/2014/main" id="{442E548D-685D-0D41-A3AE-FAFE63A653C7}"/>
              </a:ext>
            </a:extLst>
          </p:cNvPr>
          <p:cNvSpPr/>
          <p:nvPr/>
        </p:nvSpPr>
        <p:spPr>
          <a:xfrm>
            <a:off x="7973765" y="50904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5" name="Oval 44">
            <a:extLst>
              <a:ext uri="{FF2B5EF4-FFF2-40B4-BE49-F238E27FC236}">
                <a16:creationId xmlns:a16="http://schemas.microsoft.com/office/drawing/2014/main" id="{8718E060-67F1-C542-8030-CE535CE73FDD}"/>
              </a:ext>
            </a:extLst>
          </p:cNvPr>
          <p:cNvSpPr/>
          <p:nvPr/>
        </p:nvSpPr>
        <p:spPr>
          <a:xfrm>
            <a:off x="7810082" y="54748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6" name="Oval 45">
            <a:extLst>
              <a:ext uri="{FF2B5EF4-FFF2-40B4-BE49-F238E27FC236}">
                <a16:creationId xmlns:a16="http://schemas.microsoft.com/office/drawing/2014/main" id="{BA747109-0F57-E14E-850E-1F7E12F6CBAF}"/>
              </a:ext>
            </a:extLst>
          </p:cNvPr>
          <p:cNvSpPr/>
          <p:nvPr/>
        </p:nvSpPr>
        <p:spPr>
          <a:xfrm>
            <a:off x="8519885" y="49792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7" name="Oval 46">
            <a:extLst>
              <a:ext uri="{FF2B5EF4-FFF2-40B4-BE49-F238E27FC236}">
                <a16:creationId xmlns:a16="http://schemas.microsoft.com/office/drawing/2014/main" id="{433D9598-BC6C-A74D-A8F5-A639E99672E1}"/>
              </a:ext>
            </a:extLst>
          </p:cNvPr>
          <p:cNvSpPr/>
          <p:nvPr/>
        </p:nvSpPr>
        <p:spPr>
          <a:xfrm>
            <a:off x="8334453" y="48478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8" name="Oval 47">
            <a:extLst>
              <a:ext uri="{FF2B5EF4-FFF2-40B4-BE49-F238E27FC236}">
                <a16:creationId xmlns:a16="http://schemas.microsoft.com/office/drawing/2014/main" id="{A795F536-8CC9-494C-9D37-5B03FAAE0888}"/>
              </a:ext>
            </a:extLst>
          </p:cNvPr>
          <p:cNvSpPr/>
          <p:nvPr/>
        </p:nvSpPr>
        <p:spPr>
          <a:xfrm>
            <a:off x="8264341" y="52281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9" name="Oval 48">
            <a:extLst>
              <a:ext uri="{FF2B5EF4-FFF2-40B4-BE49-F238E27FC236}">
                <a16:creationId xmlns:a16="http://schemas.microsoft.com/office/drawing/2014/main" id="{8F70A1DB-A806-6B49-BFD6-ABC4A919C531}"/>
              </a:ext>
            </a:extLst>
          </p:cNvPr>
          <p:cNvSpPr/>
          <p:nvPr/>
        </p:nvSpPr>
        <p:spPr>
          <a:xfrm>
            <a:off x="8031141" y="52892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0" name="Oval 49">
            <a:extLst>
              <a:ext uri="{FF2B5EF4-FFF2-40B4-BE49-F238E27FC236}">
                <a16:creationId xmlns:a16="http://schemas.microsoft.com/office/drawing/2014/main" id="{EB8397E0-4654-8341-AD71-64853A453B81}"/>
              </a:ext>
            </a:extLst>
          </p:cNvPr>
          <p:cNvSpPr/>
          <p:nvPr/>
        </p:nvSpPr>
        <p:spPr>
          <a:xfrm>
            <a:off x="9023604" y="52355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1" name="Oval 50">
            <a:extLst>
              <a:ext uri="{FF2B5EF4-FFF2-40B4-BE49-F238E27FC236}">
                <a16:creationId xmlns:a16="http://schemas.microsoft.com/office/drawing/2014/main" id="{1EA28F8B-7F80-EF42-9125-817C966BA5FF}"/>
              </a:ext>
            </a:extLst>
          </p:cNvPr>
          <p:cNvSpPr/>
          <p:nvPr/>
        </p:nvSpPr>
        <p:spPr>
          <a:xfrm>
            <a:off x="9241287" y="5097925"/>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2" name="Oval 51">
            <a:extLst>
              <a:ext uri="{FF2B5EF4-FFF2-40B4-BE49-F238E27FC236}">
                <a16:creationId xmlns:a16="http://schemas.microsoft.com/office/drawing/2014/main" id="{FF771810-0EA4-F845-939F-2DA10D9ED132}"/>
              </a:ext>
            </a:extLst>
          </p:cNvPr>
          <p:cNvSpPr/>
          <p:nvPr/>
        </p:nvSpPr>
        <p:spPr>
          <a:xfrm>
            <a:off x="9077604" y="54822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3" name="Oval 52">
            <a:extLst>
              <a:ext uri="{FF2B5EF4-FFF2-40B4-BE49-F238E27FC236}">
                <a16:creationId xmlns:a16="http://schemas.microsoft.com/office/drawing/2014/main" id="{AE6419CA-BC7D-A24B-8FBD-55133AB991D7}"/>
              </a:ext>
            </a:extLst>
          </p:cNvPr>
          <p:cNvSpPr/>
          <p:nvPr/>
        </p:nvSpPr>
        <p:spPr>
          <a:xfrm>
            <a:off x="9787407" y="498669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96D25477-5C3D-7945-99B0-9C78639C6104}"/>
              </a:ext>
            </a:extLst>
          </p:cNvPr>
          <p:cNvSpPr/>
          <p:nvPr/>
        </p:nvSpPr>
        <p:spPr>
          <a:xfrm>
            <a:off x="9601975" y="485524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539D9309-FE06-AF4C-A943-8994B5324EC4}"/>
              </a:ext>
            </a:extLst>
          </p:cNvPr>
          <p:cNvSpPr/>
          <p:nvPr/>
        </p:nvSpPr>
        <p:spPr>
          <a:xfrm>
            <a:off x="9531863" y="52355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EFE5477C-04BE-F74D-B928-BE5898971405}"/>
              </a:ext>
            </a:extLst>
          </p:cNvPr>
          <p:cNvSpPr/>
          <p:nvPr/>
        </p:nvSpPr>
        <p:spPr>
          <a:xfrm>
            <a:off x="9298663" y="529665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cxnSp>
        <p:nvCxnSpPr>
          <p:cNvPr id="57" name="Straight Connector 56">
            <a:extLst>
              <a:ext uri="{FF2B5EF4-FFF2-40B4-BE49-F238E27FC236}">
                <a16:creationId xmlns:a16="http://schemas.microsoft.com/office/drawing/2014/main" id="{2F730756-85CE-0E48-97B9-C2C1A1B63424}"/>
              </a:ext>
            </a:extLst>
          </p:cNvPr>
          <p:cNvCxnSpPr>
            <a:cxnSpLocks/>
          </p:cNvCxnSpPr>
          <p:nvPr/>
        </p:nvCxnSpPr>
        <p:spPr>
          <a:xfrm>
            <a:off x="8354341" y="4574637"/>
            <a:ext cx="0" cy="110249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EE77304-742C-A14A-AC71-052C12B40239}"/>
              </a:ext>
            </a:extLst>
          </p:cNvPr>
          <p:cNvCxnSpPr>
            <a:cxnSpLocks/>
          </p:cNvCxnSpPr>
          <p:nvPr/>
        </p:nvCxnSpPr>
        <p:spPr>
          <a:xfrm>
            <a:off x="9009574" y="4573451"/>
            <a:ext cx="0" cy="109913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4367D7-7C02-9949-B162-6CB0751850B9}"/>
              </a:ext>
            </a:extLst>
          </p:cNvPr>
          <p:cNvCxnSpPr>
            <a:cxnSpLocks/>
          </p:cNvCxnSpPr>
          <p:nvPr/>
        </p:nvCxnSpPr>
        <p:spPr>
          <a:xfrm flipH="1">
            <a:off x="7059216" y="4582238"/>
            <a:ext cx="3010335" cy="2364"/>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0BE2D02-C997-684F-A04A-D842E4B8CF1C}"/>
              </a:ext>
            </a:extLst>
          </p:cNvPr>
          <p:cNvCxnSpPr>
            <a:cxnSpLocks/>
          </p:cNvCxnSpPr>
          <p:nvPr/>
        </p:nvCxnSpPr>
        <p:spPr>
          <a:xfrm>
            <a:off x="8655198" y="3473555"/>
            <a:ext cx="0" cy="110249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8BAED131-A7CB-EC4A-AB93-899546A7438A}"/>
              </a:ext>
            </a:extLst>
          </p:cNvPr>
          <p:cNvCxnSpPr>
            <a:cxnSpLocks/>
          </p:cNvCxnSpPr>
          <p:nvPr/>
        </p:nvCxnSpPr>
        <p:spPr>
          <a:xfrm flipV="1">
            <a:off x="10069551" y="3515235"/>
            <a:ext cx="1" cy="2187373"/>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47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27A4F0-61B5-F149-A7CE-EAF0F52E3693}"/>
              </a:ext>
            </a:extLst>
          </p:cNvPr>
          <p:cNvSpPr>
            <a:spLocks noGrp="1"/>
          </p:cNvSpPr>
          <p:nvPr>
            <p:ph type="body" sz="quarter" idx="10"/>
          </p:nvPr>
        </p:nvSpPr>
        <p:spPr/>
        <p:txBody>
          <a:bodyPr/>
          <a:lstStyle/>
          <a:p>
            <a:r>
              <a:rPr lang="zh-TW" altLang="en-US" dirty="0"/>
              <a:t>決策樹總結</a:t>
            </a:r>
            <a:endParaRPr lang="en-TW" dirty="0"/>
          </a:p>
        </p:txBody>
      </p:sp>
      <p:sp>
        <p:nvSpPr>
          <p:cNvPr id="4" name="Rectangle 3">
            <a:extLst>
              <a:ext uri="{FF2B5EF4-FFF2-40B4-BE49-F238E27FC236}">
                <a16:creationId xmlns:a16="http://schemas.microsoft.com/office/drawing/2014/main" id="{6C85F3D8-1E04-684A-A2FF-6BDAFD0F8A4A}"/>
              </a:ext>
            </a:extLst>
          </p:cNvPr>
          <p:cNvSpPr/>
          <p:nvPr/>
        </p:nvSpPr>
        <p:spPr>
          <a:xfrm>
            <a:off x="992875" y="1310489"/>
            <a:ext cx="6096000" cy="1379801"/>
          </a:xfrm>
          <a:prstGeom prst="rect">
            <a:avLst/>
          </a:prstGeom>
        </p:spPr>
        <p:txBody>
          <a:bodyPr>
            <a:spAutoFit/>
          </a:bodyPr>
          <a:lstStyle/>
          <a:p>
            <a:pPr marL="285750" indent="-285750">
              <a:lnSpc>
                <a:spcPct val="150000"/>
              </a:lnSpc>
              <a:buFont typeface="Arial" panose="020B0604020202020204" pitchFamily="34" charset="0"/>
              <a:buChar char="•"/>
            </a:pPr>
            <a:r>
              <a:rPr lang="zh-TW" altLang="en-US" sz="2000" kern="0" dirty="0">
                <a:solidFill>
                  <a:srgbClr val="595959"/>
                </a:solidFill>
                <a:cs typeface="Arial"/>
              </a:rPr>
              <a:t>決策樹透過所有特徵與對應的值將資料切分</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樹的深度越深，過度擬合機率越高</a:t>
            </a:r>
          </a:p>
          <a:p>
            <a:pPr>
              <a:lnSpc>
                <a:spcPct val="150000"/>
              </a:lnSpc>
            </a:pPr>
            <a:endParaRPr lang="zh-TW" altLang="en-US" dirty="0"/>
          </a:p>
        </p:txBody>
      </p:sp>
      <p:pic>
        <p:nvPicPr>
          <p:cNvPr id="2050" name="Picture 2" descr="Free Texture - Trees - luGher Texture Library | Ağaç, Dokular, Autocad">
            <a:extLst>
              <a:ext uri="{FF2B5EF4-FFF2-40B4-BE49-F238E27FC236}">
                <a16:creationId xmlns:a16="http://schemas.microsoft.com/office/drawing/2014/main" id="{8A216D60-B14B-584B-B9E3-88C8E2452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043" y="3016404"/>
            <a:ext cx="1355455" cy="21185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ransparent Forest Png - Forest Trees Png, Png Download - kindpng">
            <a:extLst>
              <a:ext uri="{FF2B5EF4-FFF2-40B4-BE49-F238E27FC236}">
                <a16:creationId xmlns:a16="http://schemas.microsoft.com/office/drawing/2014/main" id="{5B13366B-99D5-9346-94EC-E5B9C1AF8BE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07" b="89985" l="5000" r="90000">
                        <a14:foregroundMark x1="5814" y1="67643" x2="5814" y2="67643"/>
                        <a14:foregroundMark x1="5000" y1="66102" x2="7558" y2="65794"/>
                      </a14:backgroundRemoval>
                    </a14:imgEffect>
                  </a14:imgLayer>
                </a14:imgProps>
              </a:ext>
              <a:ext uri="{28A0092B-C50C-407E-A947-70E740481C1C}">
                <a14:useLocalDpi xmlns:a14="http://schemas.microsoft.com/office/drawing/2010/main" val="0"/>
              </a:ext>
            </a:extLst>
          </a:blip>
          <a:srcRect/>
          <a:stretch>
            <a:fillRect/>
          </a:stretch>
        </p:blipFill>
        <p:spPr bwMode="auto">
          <a:xfrm>
            <a:off x="6293869" y="2601029"/>
            <a:ext cx="3904088" cy="294648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1BDB99C-1B94-4A4C-8742-4C5F8AE6D484}"/>
              </a:ext>
            </a:extLst>
          </p:cNvPr>
          <p:cNvSpPr/>
          <p:nvPr/>
        </p:nvSpPr>
        <p:spPr>
          <a:xfrm>
            <a:off x="2219093" y="5341434"/>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樹</a:t>
            </a:r>
          </a:p>
        </p:txBody>
      </p:sp>
      <p:sp>
        <p:nvSpPr>
          <p:cNvPr id="10" name="Rounded Rectangle 9">
            <a:extLst>
              <a:ext uri="{FF2B5EF4-FFF2-40B4-BE49-F238E27FC236}">
                <a16:creationId xmlns:a16="http://schemas.microsoft.com/office/drawing/2014/main" id="{B905CDB7-E496-8445-B3F0-8ACDB900A50B}"/>
              </a:ext>
            </a:extLst>
          </p:cNvPr>
          <p:cNvSpPr/>
          <p:nvPr/>
        </p:nvSpPr>
        <p:spPr>
          <a:xfrm>
            <a:off x="7844469" y="5357940"/>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森林</a:t>
            </a:r>
          </a:p>
        </p:txBody>
      </p:sp>
    </p:spTree>
    <p:extLst>
      <p:ext uri="{BB962C8B-B14F-4D97-AF65-F5344CB8AC3E}">
        <p14:creationId xmlns:p14="http://schemas.microsoft.com/office/powerpoint/2010/main" val="341932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迴歸器</a:t>
            </a:r>
            <a:r>
              <a:rPr lang="en-US" altLang="zh-TW" sz="3200" dirty="0"/>
              <a:t>)</a:t>
            </a:r>
          </a:p>
          <a:p>
            <a:r>
              <a:rPr lang="zh-CN" altLang="en-US" sz="3200" kern="0" dirty="0"/>
              <a:t>程式實作</a:t>
            </a:r>
          </a:p>
        </p:txBody>
      </p:sp>
    </p:spTree>
    <p:extLst>
      <p:ext uri="{BB962C8B-B14F-4D97-AF65-F5344CB8AC3E}">
        <p14:creationId xmlns:p14="http://schemas.microsoft.com/office/powerpoint/2010/main" val="4189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7183</TotalTime>
  <Words>916</Words>
  <Application>Microsoft Macintosh PowerPoint</Application>
  <PresentationFormat>Widescreen</PresentationFormat>
  <Paragraphs>126</Paragraphs>
  <Slides>14</Slides>
  <Notes>12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14</vt:i4>
      </vt:variant>
    </vt:vector>
  </HeadingPairs>
  <TitlesOfParts>
    <vt:vector size="29" baseType="lpstr">
      <vt:lpstr>等线</vt:lpstr>
      <vt:lpstr>inherit</vt:lpstr>
      <vt:lpstr>Lato</vt:lpstr>
      <vt:lpstr>微软雅黑</vt:lpstr>
      <vt:lpstr>PingFang TC</vt:lpstr>
      <vt:lpstr>Segoe UI Light</vt:lpstr>
      <vt:lpstr>Toppan Bunkyu Midashi Gothic Ex</vt:lpstr>
      <vt:lpstr>Arial</vt:lpstr>
      <vt:lpstr>Calibri</vt:lpstr>
      <vt:lpstr>Cambria Math</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350</cp:revision>
  <dcterms:created xsi:type="dcterms:W3CDTF">2015-08-18T02:51:41Z</dcterms:created>
  <dcterms:modified xsi:type="dcterms:W3CDTF">2020-09-18T13:16:28Z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